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tmp"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notesMasterIdLst>
    <p:notesMasterId r:id="rId44"/>
  </p:notesMasterIdLst>
  <p:sldIdLst>
    <p:sldId id="256" r:id="rId2"/>
    <p:sldId id="265" r:id="rId3"/>
    <p:sldId id="257" r:id="rId4"/>
    <p:sldId id="260" r:id="rId5"/>
    <p:sldId id="261" r:id="rId6"/>
    <p:sldId id="292" r:id="rId7"/>
    <p:sldId id="334" r:id="rId8"/>
    <p:sldId id="271" r:id="rId9"/>
    <p:sldId id="272" r:id="rId10"/>
    <p:sldId id="339" r:id="rId11"/>
    <p:sldId id="348" r:id="rId12"/>
    <p:sldId id="338" r:id="rId13"/>
    <p:sldId id="337" r:id="rId14"/>
    <p:sldId id="273" r:id="rId15"/>
    <p:sldId id="274" r:id="rId16"/>
    <p:sldId id="330" r:id="rId17"/>
    <p:sldId id="275" r:id="rId18"/>
    <p:sldId id="340" r:id="rId19"/>
    <p:sldId id="346" r:id="rId20"/>
    <p:sldId id="276" r:id="rId21"/>
    <p:sldId id="277" r:id="rId22"/>
    <p:sldId id="278" r:id="rId23"/>
    <p:sldId id="342" r:id="rId24"/>
    <p:sldId id="343" r:id="rId25"/>
    <p:sldId id="344" r:id="rId26"/>
    <p:sldId id="345" r:id="rId27"/>
    <p:sldId id="279" r:id="rId28"/>
    <p:sldId id="280" r:id="rId29"/>
    <p:sldId id="349" r:id="rId30"/>
    <p:sldId id="281" r:id="rId31"/>
    <p:sldId id="282" r:id="rId32"/>
    <p:sldId id="283" r:id="rId33"/>
    <p:sldId id="285" r:id="rId34"/>
    <p:sldId id="286" r:id="rId35"/>
    <p:sldId id="287" r:id="rId36"/>
    <p:sldId id="288" r:id="rId37"/>
    <p:sldId id="289" r:id="rId38"/>
    <p:sldId id="290" r:id="rId39"/>
    <p:sldId id="291" r:id="rId40"/>
    <p:sldId id="347" r:id="rId41"/>
    <p:sldId id="332" r:id="rId42"/>
    <p:sldId id="33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pron, Patricia Ann" initials="LPA" lastIdx="2" clrIdx="0">
    <p:extLst/>
  </p:cmAuthor>
  <p:cmAuthor id="2" name="kelandcin" initials="k" lastIdx="1" clrIdx="1">
    <p:extLst/>
  </p:cmAuthor>
  <p:cmAuthor id="3" name="Strong, Dena L" initials="DLS" lastIdx="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53" autoAdjust="0"/>
    <p:restoredTop sz="68429" autoAdjust="0"/>
  </p:normalViewPr>
  <p:slideViewPr>
    <p:cSldViewPr snapToGrid="0" showGuides="1">
      <p:cViewPr varScale="1">
        <p:scale>
          <a:sx n="67" d="100"/>
          <a:sy n="67" d="100"/>
        </p:scale>
        <p:origin x="192" y="264"/>
      </p:cViewPr>
      <p:guideLst>
        <p:guide orient="horz" pos="2160"/>
        <p:guide pos="432"/>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30" d="100"/>
          <a:sy n="130" d="100"/>
        </p:scale>
        <p:origin x="2328" y="-120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7-03-15T12:08:24.125" idx="2">
    <p:pos x="10" y="10"/>
    <p:text>Need to update this too</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7-03-15T12:38:58.101" idx="3">
    <p:pos x="10" y="10"/>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7-03-15T12:39:21.012" idx="4">
    <p:pos x="10" y="10"/>
    <p:text>Edit Columns to copy original column and then Edit Columns - Split is a good way to tackle this that still gives you a good comparison point.
Note putting a space on both sides of the and split to make sure people's names including the letters and don't get chopped up.</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3221F-C7DD-9741-8538-59AC547CA05E}" type="datetimeFigureOut">
              <a:rPr lang="en-US" smtClean="0"/>
              <a:t>4/4/17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52884-F34C-3546-B1F2-A9C62DF79F98}" type="slidenum">
              <a:rPr lang="en-US" smtClean="0"/>
              <a:t>‹#›</a:t>
            </a:fld>
            <a:endParaRPr lang="en-US"/>
          </a:p>
        </p:txBody>
      </p:sp>
    </p:spTree>
    <p:extLst>
      <p:ext uri="{BB962C8B-B14F-4D97-AF65-F5344CB8AC3E}">
        <p14:creationId xmlns:p14="http://schemas.microsoft.com/office/powerpoint/2010/main" val="93755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enipedia.tudelft.nl/wiki/OpenRefine_Tutorial#Exploring_the_data_with_scatter_plot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github.com/OpenRefine/OpenRefine/wiki/Clustering-In-Depth"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github.com/OpenRefine/OpenRefine/wiki/Clustering-In-Depth"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mczbase.mcz.harvard.edu/"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a:t>
            </a:fld>
            <a:endParaRPr lang="en-US"/>
          </a:p>
        </p:txBody>
      </p:sp>
    </p:spTree>
    <p:extLst>
      <p:ext uri="{BB962C8B-B14F-4D97-AF65-F5344CB8AC3E}">
        <p14:creationId xmlns:p14="http://schemas.microsoft.com/office/powerpoint/2010/main" val="1083071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solidFill>
                  <a:schemeClr val="tx1"/>
                </a:solidFill>
              </a:rPr>
              <a:t>-- Reordering and renaming columns</a:t>
            </a:r>
          </a:p>
          <a:p>
            <a:r>
              <a:rPr lang="en-US" sz="1400" baseline="0" dirty="0" smtClean="0">
                <a:solidFill>
                  <a:schemeClr val="tx1"/>
                </a:solidFill>
              </a:rPr>
              <a:t>    ---- </a:t>
            </a:r>
            <a:r>
              <a:rPr lang="en-US" sz="1200" dirty="0" smtClean="0">
                <a:solidFill>
                  <a:schemeClr val="tx1"/>
                </a:solidFill>
              </a:rPr>
              <a:t>Many operations in </a:t>
            </a:r>
            <a:r>
              <a:rPr lang="en-US" sz="1200" dirty="0" err="1" smtClean="0">
                <a:solidFill>
                  <a:schemeClr val="tx1"/>
                </a:solidFill>
              </a:rPr>
              <a:t>OpenRefine</a:t>
            </a:r>
            <a:r>
              <a:rPr lang="en-US" sz="1200" dirty="0" smtClean="0">
                <a:solidFill>
                  <a:schemeClr val="tx1"/>
                </a:solidFill>
              </a:rPr>
              <a:t> are accessed from the drop down menus at the top of each column. You can re-order the columns by clicking the drop down menu at the top of the first column (labelled ‘All’), and choosing ‘Edit columns-&gt;Re-order / remove columns …’ </a:t>
            </a:r>
          </a:p>
          <a:p>
            <a:r>
              <a:rPr lang="en-US" sz="1200" baseline="0" dirty="0" smtClean="0">
                <a:solidFill>
                  <a:schemeClr val="tx1"/>
                </a:solidFill>
              </a:rPr>
              <a:t>    ---- </a:t>
            </a:r>
            <a:r>
              <a:rPr lang="en-US" sz="1200" dirty="0" smtClean="0">
                <a:solidFill>
                  <a:schemeClr val="tx1"/>
                </a:solidFill>
              </a:rPr>
              <a:t>You can then drag and drop column names to re-order the columns, or remove columns completely if they are not required.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11</a:t>
            </a:fld>
            <a:endParaRPr lang="en-US"/>
          </a:p>
        </p:txBody>
      </p:sp>
    </p:spTree>
    <p:extLst>
      <p:ext uri="{BB962C8B-B14F-4D97-AF65-F5344CB8AC3E}">
        <p14:creationId xmlns:p14="http://schemas.microsoft.com/office/powerpoint/2010/main" val="89500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Move Publication Year after Publication Title. Also, there’s nothing in the Column field,</a:t>
            </a:r>
            <a:r>
              <a:rPr lang="en-US" baseline="0" dirty="0" smtClean="0"/>
              <a:t> so you can drag it to remove.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12</a:t>
            </a:fld>
            <a:endParaRPr lang="en-US"/>
          </a:p>
        </p:txBody>
      </p:sp>
    </p:spTree>
    <p:extLst>
      <p:ext uri="{BB962C8B-B14F-4D97-AF65-F5344CB8AC3E}">
        <p14:creationId xmlns:p14="http://schemas.microsoft.com/office/powerpoint/2010/main" val="1791269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sorting data</a:t>
            </a:r>
          </a:p>
          <a:p>
            <a:r>
              <a:rPr lang="en-US" baseline="0" dirty="0" smtClean="0"/>
              <a:t>    ---- </a:t>
            </a:r>
            <a:r>
              <a:rPr lang="en-US" sz="1200" b="0" i="0" kern="1200" dirty="0" smtClean="0">
                <a:solidFill>
                  <a:schemeClr val="tx1"/>
                </a:solidFill>
                <a:effectLst/>
                <a:latin typeface="+mn-lt"/>
                <a:ea typeface="+mn-ea"/>
                <a:cs typeface="+mn-cs"/>
              </a:rPr>
              <a:t>You can sort data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by clicking on the drop down menu for the column you want to sort on, and choosing ‘Sort’</a:t>
            </a:r>
          </a:p>
          <a:p>
            <a:r>
              <a:rPr lang="en-US" sz="1200" b="0" i="0" kern="1200" dirty="0" smtClean="0">
                <a:solidFill>
                  <a:schemeClr val="tx1"/>
                </a:solidFill>
                <a:effectLst/>
                <a:latin typeface="+mn-lt"/>
                <a:ea typeface="+mn-ea"/>
                <a:cs typeface="+mn-cs"/>
              </a:rPr>
              <a:t>    ---- Once you have sorted the data, a new ‘Sort’ drop down menu will be displayed.</a:t>
            </a:r>
          </a:p>
          <a:p>
            <a:r>
              <a:rPr lang="en-US" sz="1200" b="0" i="0" kern="1200" dirty="0" smtClean="0">
                <a:solidFill>
                  <a:schemeClr val="tx1"/>
                </a:solidFill>
                <a:effectLst/>
                <a:latin typeface="+mn-lt"/>
                <a:ea typeface="+mn-ea"/>
                <a:cs typeface="+mn-cs"/>
              </a:rPr>
              <a:t>    ---- Unlike Excel, </a:t>
            </a:r>
            <a:r>
              <a:rPr lang="en-US" sz="1200" b="1" i="0" kern="1200" dirty="0" smtClean="0">
                <a:solidFill>
                  <a:schemeClr val="tx1"/>
                </a:solidFill>
                <a:effectLst/>
                <a:latin typeface="+mn-lt"/>
                <a:ea typeface="+mn-ea"/>
                <a:cs typeface="+mn-cs"/>
              </a:rPr>
              <a:t>‘Sorts’ in </a:t>
            </a:r>
            <a:r>
              <a:rPr lang="en-US" sz="1200" b="1" i="0" kern="1200" dirty="0" err="1" smtClean="0">
                <a:solidFill>
                  <a:schemeClr val="tx1"/>
                </a:solidFill>
                <a:effectLst/>
                <a:latin typeface="+mn-lt"/>
                <a:ea typeface="+mn-ea"/>
                <a:cs typeface="+mn-cs"/>
              </a:rPr>
              <a:t>OpenRefine</a:t>
            </a:r>
            <a:r>
              <a:rPr lang="en-US" sz="1200" b="1" i="0" kern="1200" dirty="0" smtClean="0">
                <a:solidFill>
                  <a:schemeClr val="tx1"/>
                </a:solidFill>
                <a:effectLst/>
                <a:latin typeface="+mn-lt"/>
                <a:ea typeface="+mn-ea"/>
                <a:cs typeface="+mn-cs"/>
              </a:rPr>
              <a:t> are temporary </a:t>
            </a:r>
            <a:r>
              <a:rPr lang="en-US" sz="1200" b="0" i="0" kern="1200" dirty="0" smtClean="0">
                <a:solidFill>
                  <a:schemeClr val="tx1"/>
                </a:solidFill>
                <a:effectLst/>
                <a:latin typeface="+mn-lt"/>
                <a:ea typeface="+mn-ea"/>
                <a:cs typeface="+mn-cs"/>
              </a:rPr>
              <a:t>- that is, if you remove the ‘Sort’, the data will go back to it’s original ‘unordered’ state. The ‘Sort’ drop down menu lets you amend the existing sort (e.g. reverse the sort order), remove existing sorts, and make sorts permanent.</a:t>
            </a:r>
          </a:p>
          <a:p>
            <a:r>
              <a:rPr lang="en-US" sz="1200" b="0" i="0" kern="1200" dirty="0" smtClean="0">
                <a:solidFill>
                  <a:schemeClr val="tx1"/>
                </a:solidFill>
                <a:effectLst/>
                <a:latin typeface="+mn-lt"/>
                <a:ea typeface="+mn-ea"/>
                <a:cs typeface="+mn-cs"/>
              </a:rPr>
              <a:t>    ---- You can sort on multiple columns at the same time by adding another sorted column (in the same way).</a:t>
            </a:r>
          </a:p>
          <a:p>
            <a:r>
              <a:rPr lang="en-US" dirty="0" smtClean="0"/>
              <a:t>-- </a:t>
            </a:r>
            <a:r>
              <a:rPr lang="en-US" sz="1200" b="0" i="0" kern="1200" dirty="0" smtClean="0">
                <a:solidFill>
                  <a:schemeClr val="tx1"/>
                </a:solidFill>
                <a:effectLst/>
                <a:latin typeface="+mn-lt"/>
                <a:ea typeface="+mn-ea"/>
                <a:cs typeface="+mn-cs"/>
              </a:rPr>
              <a:t>exercise2 time</a:t>
            </a:r>
            <a:r>
              <a:rPr lang="en-US" sz="1200" b="1" i="0" kern="1200" dirty="0" smtClean="0">
                <a:solidFill>
                  <a:schemeClr val="tx1"/>
                </a:solidFill>
                <a:effectLst/>
                <a:latin typeface="+mn-lt"/>
                <a:ea typeface="+mn-ea"/>
                <a:cs typeface="+mn-cs"/>
              </a:rPr>
              <a:t>: Give 5 mins for students to try reorder, rename,</a:t>
            </a:r>
            <a:r>
              <a:rPr lang="en-US" sz="1200" b="1" i="0" kern="1200" baseline="0" dirty="0" smtClean="0">
                <a:solidFill>
                  <a:schemeClr val="tx1"/>
                </a:solidFill>
                <a:effectLst/>
                <a:latin typeface="+mn-lt"/>
                <a:ea typeface="+mn-ea"/>
                <a:cs typeface="+mn-cs"/>
              </a:rPr>
              <a:t> and sorting. for sorting, pick 3 columns (at least 1 numeric and 1 text column), </a:t>
            </a:r>
            <a:r>
              <a:rPr lang="en-US" sz="1200" b="0" i="0" kern="1200" baseline="0" dirty="0" smtClean="0">
                <a:solidFill>
                  <a:schemeClr val="tx1"/>
                </a:solidFill>
                <a:effectLst/>
                <a:latin typeface="+mn-lt"/>
                <a:ea typeface="+mn-ea"/>
                <a:cs typeface="+mn-cs"/>
              </a:rPr>
              <a:t>sort those columns the way you prefer, in the meanwhile,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operations/steps you did after importing the data, e.g., which columns are removed when reordering? What is the new order? Which column is sorted? based on which criteria? E.g., text/numbers/dates/</a:t>
            </a:r>
            <a:r>
              <a:rPr lang="en-US" sz="1200" b="0" i="0" kern="1200" baseline="0" dirty="0" err="1" smtClean="0">
                <a:solidFill>
                  <a:schemeClr val="tx1"/>
                </a:solidFill>
                <a:effectLst/>
                <a:latin typeface="+mn-lt"/>
                <a:ea typeface="+mn-ea"/>
                <a:cs typeface="+mn-cs"/>
              </a:rPr>
              <a:t>booleans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69452884-F34C-3546-B1F2-A9C62DF79F98}" type="slidenum">
              <a:rPr lang="en-US" smtClean="0"/>
              <a:t>13</a:t>
            </a:fld>
            <a:endParaRPr lang="en-US"/>
          </a:p>
        </p:txBody>
      </p:sp>
    </p:spTree>
    <p:extLst>
      <p:ext uri="{BB962C8B-B14F-4D97-AF65-F5344CB8AC3E}">
        <p14:creationId xmlns:p14="http://schemas.microsoft.com/office/powerpoint/2010/main" val="5136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PULICATION_TITLE for</a:t>
            </a:r>
            <a:r>
              <a:rPr lang="en-US" baseline="0" dirty="0" smtClean="0"/>
              <a:t> a drop-down </a:t>
            </a:r>
            <a:r>
              <a:rPr lang="en-US" baseline="0" smtClean="0"/>
              <a:t>menu </a:t>
            </a:r>
          </a:p>
          <a:p>
            <a:r>
              <a:rPr lang="en-US" baseline="0" smtClean="0"/>
              <a:t>-- </a:t>
            </a:r>
            <a:r>
              <a:rPr lang="en-US" baseline="0" dirty="0" smtClean="0"/>
              <a:t>choose edit cells</a:t>
            </a:r>
          </a:p>
          <a:p>
            <a:r>
              <a:rPr lang="en-US" baseline="0" dirty="0" smtClean="0"/>
              <a:t>-- choose common transforms</a:t>
            </a:r>
          </a:p>
          <a:p>
            <a:r>
              <a:rPr lang="en-US" baseline="0" dirty="0" smtClean="0"/>
              <a:t>-- start by trimming whitespace (you’ll notice that 6 cells were effected)</a:t>
            </a:r>
          </a:p>
          <a:p>
            <a:r>
              <a:rPr lang="en-US" baseline="0" dirty="0" smtClean="0"/>
              <a:t>-- collapsing whitespace effects another 1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166380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p>
          <a:p>
            <a:r>
              <a:rPr lang="en-US" baseline="0" dirty="0" smtClean="0"/>
              <a:t>-- How to undo/redo operations?</a:t>
            </a:r>
          </a:p>
          <a:p>
            <a:r>
              <a:rPr lang="en-US" baseline="0" dirty="0" smtClean="0"/>
              <a:t>    ---- </a:t>
            </a:r>
            <a:r>
              <a:rPr lang="en-US" sz="1200" b="0" i="0" kern="1200" dirty="0" smtClean="0">
                <a:solidFill>
                  <a:schemeClr val="tx1"/>
                </a:solidFill>
                <a:effectLst/>
                <a:latin typeface="+mn-lt"/>
                <a:ea typeface="+mn-ea"/>
                <a:cs typeface="+mn-cs"/>
              </a:rPr>
              <a:t>Any operation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that changes the data can be undone. Changes are tracked from the very beginning when a project is first created. The undo/redo change history of each project is saved together with the project's data, so closing down your browser and quitting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does not disturb the history. When you restart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still undo changes that you had made before you closed down your browser and/or quit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 the simplest</a:t>
            </a:r>
            <a:r>
              <a:rPr lang="en-US" sz="1200" b="0" i="0" kern="1200" baseline="0" dirty="0" smtClean="0">
                <a:solidFill>
                  <a:schemeClr val="tx1"/>
                </a:solidFill>
                <a:effectLst/>
                <a:latin typeface="+mn-lt"/>
                <a:ea typeface="+mn-ea"/>
                <a:cs typeface="+mn-cs"/>
              </a:rPr>
              <a:t> way is whenever right after you performed an operation, there will be showing a notification in yellow on the top of the webpage, saying how many cells have been affected. And a “undo” button shows altogether. You can quickly undo the latest operation by clicking “undo”. However this notification only lasts for a very short time and then will disappear. If you haven’t made up your mind and miss that button, don’t worry! you can always go to the history of all actions you’ve made and undo them.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The history is shown as a list of indexed changes, with the first "change" being the action of creating the project itself. (That first change, indexed zero, cannot be undone.) </a:t>
            </a:r>
          </a:p>
          <a:p>
            <a:r>
              <a:rPr lang="en-US" sz="1200" b="0" i="0" kern="1200" dirty="0" smtClean="0">
                <a:solidFill>
                  <a:schemeClr val="tx1"/>
                </a:solidFill>
                <a:effectLst/>
                <a:latin typeface="+mn-lt"/>
                <a:ea typeface="+mn-ea"/>
                <a:cs typeface="+mn-cs"/>
              </a:rPr>
              <a:t>    ---- There should be exactly one change with a blue background. That is the last performed change. The state of the project is when that change has just been performed.</a:t>
            </a:r>
          </a:p>
          <a:p>
            <a:r>
              <a:rPr lang="en-US" baseline="0" dirty="0" smtClean="0"/>
              <a:t>    ---- </a:t>
            </a:r>
            <a:r>
              <a:rPr lang="en-US" sz="1200" b="0" i="0" kern="1200" dirty="0" smtClean="0">
                <a:solidFill>
                  <a:schemeClr val="tx1"/>
                </a:solidFill>
                <a:effectLst/>
                <a:latin typeface="+mn-lt"/>
                <a:ea typeface="+mn-ea"/>
                <a:cs typeface="+mn-cs"/>
              </a:rPr>
              <a:t>To revert the state of the project to after some change X has been done, click on X in the history. For example, in the sample history above, suppose we only want to perform all changes up to and including action #1 (“text transform</a:t>
            </a:r>
            <a:r>
              <a:rPr lang="en-US" sz="1200" b="0" i="0" kern="1200" baseline="0" dirty="0" smtClean="0">
                <a:solidFill>
                  <a:schemeClr val="tx1"/>
                </a:solidFill>
                <a:effectLst/>
                <a:latin typeface="+mn-lt"/>
                <a:ea typeface="+mn-ea"/>
                <a:cs typeface="+mn-cs"/>
              </a:rPr>
              <a:t> on 6 cells in column PULIBCATION_TITLE”), </a:t>
            </a:r>
            <a:r>
              <a:rPr lang="en-US" sz="1200" b="0" i="0" kern="1200" dirty="0" smtClean="0">
                <a:solidFill>
                  <a:schemeClr val="tx1"/>
                </a:solidFill>
                <a:effectLst/>
                <a:latin typeface="+mn-lt"/>
                <a:ea typeface="+mn-ea"/>
                <a:cs typeface="+mn-cs"/>
              </a:rPr>
              <a:t>then click on "text transform</a:t>
            </a:r>
            <a:r>
              <a:rPr lang="en-US" sz="1200" b="0" i="0" kern="1200" baseline="0" dirty="0" smtClean="0">
                <a:solidFill>
                  <a:schemeClr val="tx1"/>
                </a:solidFill>
                <a:effectLst/>
                <a:latin typeface="+mn-lt"/>
                <a:ea typeface="+mn-ea"/>
                <a:cs typeface="+mn-cs"/>
              </a:rPr>
              <a:t> on 6 cells in column PULIBCATION_TITLE</a:t>
            </a:r>
            <a:r>
              <a:rPr lang="en-US" sz="1200" b="0" i="0" kern="1200" dirty="0" smtClean="0">
                <a:solidFill>
                  <a:schemeClr val="tx1"/>
                </a:solidFill>
                <a:effectLst/>
                <a:latin typeface="+mn-lt"/>
                <a:ea typeface="+mn-ea"/>
                <a:cs typeface="+mn-cs"/>
              </a:rPr>
              <a:t>". The last 2 changes will be undone in order to bring the project back to state #1.</a:t>
            </a:r>
          </a:p>
          <a:p>
            <a:r>
              <a:rPr lang="en-US" sz="1200" b="0" i="0" kern="1200" dirty="0" smtClean="0">
                <a:solidFill>
                  <a:schemeClr val="tx1"/>
                </a:solidFill>
                <a:effectLst/>
                <a:latin typeface="+mn-lt"/>
                <a:ea typeface="+mn-ea"/>
                <a:cs typeface="+mn-cs"/>
              </a:rPr>
              <a:t>    ---- When you've undone some changes, then they are grayed out. In this example, changes #2 and #3 will be grayed out. You can redo up to and including a change by clicking on it in the history. Once you execute a new operation however, all the remaining changes from the redo stack will be cleared and are no longer available.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576844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this is another reason for keeping a documentation in </a:t>
            </a:r>
            <a:r>
              <a:rPr lang="en-US" baseline="0" dirty="0" err="1" smtClean="0"/>
              <a:t>log.txt</a:t>
            </a:r>
            <a:r>
              <a:rPr lang="en-US" baseline="0" dirty="0" smtClean="0"/>
              <a:t>, so that all your ideas and operations and ideas will be recorded in English (human-readable language). Also very helpful for reproducibility of your work in the future!</a:t>
            </a:r>
          </a:p>
          <a:p>
            <a:r>
              <a:rPr lang="en-US" baseline="0" dirty="0" smtClean="0"/>
              <a:t>    ---- Because the history alone, especially when there are too many operations, will confuse yourself. E.g., if you just do the same text transform for trimming leading and trailing whitespaces for multiple (say 10) columns. In </a:t>
            </a:r>
            <a:r>
              <a:rPr lang="en-US" baseline="0" dirty="0" err="1" smtClean="0"/>
              <a:t>OpenRefine</a:t>
            </a:r>
            <a:r>
              <a:rPr lang="en-US" baseline="0" dirty="0" smtClean="0"/>
              <a:t> history, there will be 10 such operations records. However in YOUR </a:t>
            </a:r>
            <a:r>
              <a:rPr lang="en-US" baseline="0" dirty="0" err="1" smtClean="0"/>
              <a:t>log.txt</a:t>
            </a:r>
            <a:r>
              <a:rPr lang="en-US" baseline="0" dirty="0" smtClean="0"/>
              <a:t>, you can just write all of these within one line: say “text transform for trimming leading and trailing whitespaces for 10 columns, they are A,B,C</a:t>
            </a:r>
            <a:r>
              <a:rPr lang="is-IS" baseline="0" dirty="0" smtClean="0"/>
              <a:t>…”, which is space saving and easier to understand, especially for batch processing.</a:t>
            </a:r>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smtClean="0"/>
              <a:t>-- </a:t>
            </a:r>
            <a:r>
              <a:rPr lang="en-US" sz="1200" b="0" i="0" kern="1200" dirty="0" smtClean="0">
                <a:solidFill>
                  <a:schemeClr val="tx1"/>
                </a:solidFill>
                <a:effectLst/>
                <a:latin typeface="+mn-lt"/>
                <a:ea typeface="+mn-ea"/>
                <a:cs typeface="+mn-cs"/>
              </a:rPr>
              <a:t>exercise3 time: </a:t>
            </a:r>
            <a:r>
              <a:rPr lang="en-US" sz="1200" b="1" i="0" kern="1200" dirty="0" smtClean="0">
                <a:solidFill>
                  <a:schemeClr val="tx1"/>
                </a:solidFill>
                <a:effectLst/>
                <a:latin typeface="+mn-lt"/>
                <a:ea typeface="+mn-ea"/>
                <a:cs typeface="+mn-cs"/>
              </a:rPr>
              <a:t>Give 5 mins for students to try basic normalization</a:t>
            </a:r>
            <a:r>
              <a:rPr lang="en-US" sz="1200" b="0" i="0" kern="1200" baseline="0" dirty="0" smtClean="0">
                <a:solidFill>
                  <a:schemeClr val="tx1"/>
                </a:solidFill>
                <a:effectLst/>
                <a:latin typeface="+mn-lt"/>
                <a:ea typeface="+mn-ea"/>
                <a:cs typeface="+mn-cs"/>
              </a:rPr>
              <a:t>. You can randomly pick 2 columns (1 numeric and 1 text column), perform two different basic normalization to the 2 columns based on your preference, in the meanwhile,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operations/steps you did, and compare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with the history that is automatically tracked by </a:t>
            </a:r>
            <a:r>
              <a:rPr lang="en-US" sz="1200" b="0" i="0" kern="1200" baseline="0" dirty="0" err="1" smtClean="0">
                <a:solidFill>
                  <a:schemeClr val="tx1"/>
                </a:solidFill>
                <a:effectLst/>
                <a:latin typeface="+mn-lt"/>
                <a:ea typeface="+mn-ea"/>
                <a:cs typeface="+mn-cs"/>
              </a:rPr>
              <a:t>OpenRefine</a:t>
            </a:r>
            <a:r>
              <a:rPr lang="en-US" sz="1200" b="0" i="0" kern="1200" baseline="0" dirty="0" smtClean="0">
                <a:solidFill>
                  <a:schemeClr val="tx1"/>
                </a:solidFill>
                <a:effectLst/>
                <a:latin typeface="+mn-lt"/>
                <a:ea typeface="+mn-ea"/>
                <a:cs typeface="+mn-cs"/>
              </a:rPr>
              <a:t>. Try to understand the difference</a:t>
            </a:r>
            <a:r>
              <a:rPr lang="en-US" sz="1200" b="1" i="0" kern="1200" baseline="0" dirty="0" smtClean="0">
                <a:solidFill>
                  <a:schemeClr val="tx1"/>
                </a:solidFill>
                <a:effectLst/>
                <a:latin typeface="+mn-lt"/>
                <a:ea typeface="+mn-ea"/>
                <a:cs typeface="+mn-cs"/>
              </a:rPr>
              <a:t>. And as a homework1, review these two “log” files again after three days and see how much you long each takes you to refresh your memory on the motive of performing those operations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pPr>
              <a:defRPr/>
            </a:pPr>
            <a:fld id="{57D7C1DC-6C1F-AF41-8174-932F3317C73C}" type="slidenum">
              <a:rPr lang="en-US" altLang="en-US" smtClean="0"/>
              <a:pPr>
                <a:defRPr/>
              </a:pPr>
              <a:t>16</a:t>
            </a:fld>
            <a:endParaRPr lang="en-US" altLang="en-US"/>
          </a:p>
        </p:txBody>
      </p:sp>
    </p:spTree>
    <p:extLst>
      <p:ext uri="{BB962C8B-B14F-4D97-AF65-F5344CB8AC3E}">
        <p14:creationId xmlns:p14="http://schemas.microsoft.com/office/powerpoint/2010/main" val="1449928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p>
          <a:p>
            <a:r>
              <a:rPr lang="en-US" baseline="0" dirty="0" smtClean="0">
                <a:sym typeface="Wingdings"/>
              </a:rPr>
              <a:t>-- </a:t>
            </a:r>
            <a:r>
              <a:rPr lang="en-US" sz="1200" b="0" i="0" kern="1200" dirty="0" smtClean="0">
                <a:solidFill>
                  <a:schemeClr val="tx1"/>
                </a:solidFill>
                <a:effectLst/>
                <a:latin typeface="+mn-lt"/>
                <a:ea typeface="+mn-ea"/>
                <a:cs typeface="+mn-cs"/>
              </a:rPr>
              <a:t>Facets are one of the most useful features of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It </a:t>
            </a:r>
            <a:r>
              <a:rPr lang="en-US" sz="1200" b="0" i="0" kern="1200" dirty="0" smtClean="0">
                <a:solidFill>
                  <a:schemeClr val="tx1"/>
                </a:solidFill>
                <a:effectLst/>
                <a:latin typeface="+mn-lt"/>
                <a:ea typeface="+mn-ea"/>
                <a:cs typeface="+mn-cs"/>
              </a:rPr>
              <a:t>can help get an overview of the data in a project,</a:t>
            </a:r>
            <a:r>
              <a:rPr lang="en-US" sz="1200" b="0" i="0" kern="1200" baseline="0" dirty="0" smtClean="0">
                <a:solidFill>
                  <a:schemeClr val="tx1"/>
                </a:solidFill>
                <a:effectLst/>
                <a:latin typeface="+mn-lt"/>
                <a:ea typeface="+mn-ea"/>
                <a:cs typeface="+mn-cs"/>
              </a:rPr>
              <a:t> in the meanwhile,</a:t>
            </a:r>
            <a:r>
              <a:rPr lang="en-US" sz="1200" b="0" i="0" kern="1200" dirty="0" smtClean="0">
                <a:solidFill>
                  <a:schemeClr val="tx1"/>
                </a:solidFill>
                <a:effectLst/>
                <a:latin typeface="+mn-lt"/>
                <a:ea typeface="+mn-ea"/>
                <a:cs typeface="+mn-cs"/>
              </a:rPr>
              <a:t> help you bring more consistency to the data.</a:t>
            </a:r>
          </a:p>
          <a:p>
            <a:r>
              <a:rPr lang="en-US" sz="1200" b="0" i="0" kern="1200" dirty="0" smtClean="0">
                <a:solidFill>
                  <a:schemeClr val="tx1"/>
                </a:solidFill>
                <a:effectLst/>
                <a:latin typeface="+mn-lt"/>
                <a:ea typeface="+mn-ea"/>
                <a:cs typeface="+mn-cs"/>
              </a:rPr>
              <a:t>-- A ‘Facet’ groups all the values that appear in a column, and then allow you to filter the data by these values and edit values across many records at the same time.</a:t>
            </a:r>
          </a:p>
          <a:p>
            <a:r>
              <a:rPr lang="en-US" sz="1200" b="0" i="0" kern="1200" dirty="0" smtClean="0">
                <a:solidFill>
                  <a:schemeClr val="tx1"/>
                </a:solidFill>
                <a:effectLst/>
                <a:latin typeface="+mn-lt"/>
                <a:ea typeface="+mn-ea"/>
                <a:cs typeface="+mn-cs"/>
              </a:rPr>
              <a:t>-- The simplest type of Facet is called a ‘Text facet’. This simply groups all the text values in a column and lists each value with the number of records it appears in. The facet information always appears in the left hand panel in the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interface.</a:t>
            </a:r>
          </a:p>
          <a:p>
            <a:r>
              <a:rPr lang="en-US" sz="1200" b="0" i="0" kern="1200" dirty="0" smtClean="0">
                <a:solidFill>
                  <a:schemeClr val="tx1"/>
                </a:solidFill>
                <a:effectLst/>
                <a:latin typeface="+mn-lt"/>
                <a:ea typeface="+mn-ea"/>
                <a:cs typeface="+mn-cs"/>
              </a:rPr>
              <a:t>-- To create a Text Facet for a column, click on the drop down menu at the top of the column and choose ‘Facet -&gt; Text Facet’. The facet will then appear in the left hand panel.</a:t>
            </a:r>
          </a:p>
          <a:p>
            <a:r>
              <a:rPr lang="en-US" sz="1200" b="0" i="0" kern="1200" dirty="0" smtClean="0">
                <a:solidFill>
                  <a:schemeClr val="tx1"/>
                </a:solidFill>
                <a:effectLst/>
                <a:latin typeface="+mn-lt"/>
                <a:ea typeface="+mn-ea"/>
                <a:cs typeface="+mn-cs"/>
              </a:rPr>
              <a:t>-- The facet consists of a list of values used in the data. You can filter the data displayed by clicking on one of these headings.</a:t>
            </a:r>
          </a:p>
          <a:p>
            <a:r>
              <a:rPr lang="en-US" sz="1200" b="0" i="0" kern="1200" dirty="0" smtClean="0">
                <a:solidFill>
                  <a:schemeClr val="tx1"/>
                </a:solidFill>
                <a:effectLst/>
                <a:latin typeface="+mn-lt"/>
                <a:ea typeface="+mn-ea"/>
                <a:cs typeface="+mn-cs"/>
              </a:rPr>
              <a:t>-- You can include multiple values from the facet in a filter at one time by using the ‘Include’ option which appears when you put your mouse over a value in the Facet.</a:t>
            </a:r>
          </a:p>
          <a:p>
            <a:r>
              <a:rPr lang="en-US" sz="1200" b="0" i="0" kern="1200" dirty="0" smtClean="0">
                <a:solidFill>
                  <a:schemeClr val="tx1"/>
                </a:solidFill>
                <a:effectLst/>
                <a:latin typeface="+mn-lt"/>
                <a:ea typeface="+mn-ea"/>
                <a:cs typeface="+mn-cs"/>
              </a:rPr>
              <a:t>-- You can also ‘invert’ the filter to show all records which do not match your selected values. This option appears at the top of the Facet panel when you select a value from the facet to apply as a filter.</a:t>
            </a:r>
          </a:p>
          <a:p>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Amending data through facets</a:t>
            </a:r>
          </a:p>
          <a:p>
            <a:r>
              <a:rPr lang="en-US" sz="1200" b="0" i="0" kern="1200" dirty="0" smtClean="0">
                <a:solidFill>
                  <a:schemeClr val="tx1"/>
                </a:solidFill>
                <a:effectLst/>
                <a:latin typeface="+mn-lt"/>
                <a:ea typeface="+mn-ea"/>
                <a:cs typeface="+mn-cs"/>
              </a:rPr>
              <a:t>    ---- If you create a text facet you can edit the values in the facet to change the value for several records at the same time. To do this, simply mouse-over the value you want to edit and click the ‘edit’ option that appears.</a:t>
            </a:r>
          </a:p>
          <a:p>
            <a:r>
              <a:rPr lang="en-US" sz="1200" b="0" i="0" kern="1200" dirty="0" smtClean="0">
                <a:solidFill>
                  <a:schemeClr val="tx1"/>
                </a:solidFill>
                <a:effectLst/>
                <a:latin typeface="+mn-lt"/>
                <a:ea typeface="+mn-ea"/>
                <a:cs typeface="+mn-cs"/>
              </a:rPr>
              <a:t>     ---- This approach is useful in relatively small facets where you might have small variations through punctuation or typing errors etc. For example, a column that should contain only terms from a small restricted list such as days of the week or months of the year.</a:t>
            </a:r>
          </a:p>
          <a:p>
            <a:r>
              <a:rPr lang="en-US" sz="1200" b="0" i="0" kern="1200" dirty="0" smtClean="0">
                <a:solidFill>
                  <a:schemeClr val="tx1"/>
                </a:solidFill>
                <a:effectLst/>
                <a:latin typeface="+mn-lt"/>
                <a:ea typeface="+mn-ea"/>
                <a:cs typeface="+mn-cs"/>
              </a:rPr>
              <a:t>    ---- The list of values in the facet will update as you make edits.</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000545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more on Facets</a:t>
            </a:r>
          </a:p>
          <a:p>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As well as ‘Text facets’ Refine also supports a range of other types of facet. These include:</a:t>
            </a:r>
          </a:p>
          <a:p>
            <a:r>
              <a:rPr lang="en-US" sz="1200" b="0" i="0" kern="1200" dirty="0" smtClean="0">
                <a:solidFill>
                  <a:schemeClr val="tx1"/>
                </a:solidFill>
                <a:effectLst/>
                <a:latin typeface="+mn-lt"/>
                <a:ea typeface="+mn-ea"/>
                <a:cs typeface="+mn-cs"/>
              </a:rPr>
              <a:t>	---- Numeric facets</a:t>
            </a:r>
          </a:p>
          <a:p>
            <a:r>
              <a:rPr lang="en-US" sz="1200" b="0" i="0" kern="1200" dirty="0" smtClean="0">
                <a:solidFill>
                  <a:schemeClr val="tx1"/>
                </a:solidFill>
                <a:effectLst/>
                <a:latin typeface="+mn-lt"/>
                <a:ea typeface="+mn-ea"/>
                <a:cs typeface="+mn-cs"/>
              </a:rPr>
              <a:t>	---- Timeline facets (for dates)</a:t>
            </a:r>
          </a:p>
          <a:p>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Custom facets</a:t>
            </a:r>
          </a:p>
          <a:p>
            <a:r>
              <a:rPr lang="en-US" sz="1200" b="0" i="0" kern="1200" dirty="0" smtClean="0">
                <a:solidFill>
                  <a:schemeClr val="tx1"/>
                </a:solidFill>
                <a:effectLst/>
                <a:latin typeface="+mn-lt"/>
                <a:ea typeface="+mn-ea"/>
                <a:cs typeface="+mn-cs"/>
              </a:rPr>
              <a:t>	---- Scatterplot facets</a:t>
            </a:r>
          </a:p>
          <a:p>
            <a:r>
              <a:rPr lang="en-US" sz="1200" b="0" i="0"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Numeric and Timeline facets</a:t>
            </a:r>
            <a:r>
              <a:rPr lang="en-US" sz="1200" b="0" i="0" kern="1200" dirty="0" smtClean="0">
                <a:solidFill>
                  <a:schemeClr val="tx1"/>
                </a:solidFill>
                <a:effectLst/>
                <a:latin typeface="+mn-lt"/>
                <a:ea typeface="+mn-ea"/>
                <a:cs typeface="+mn-cs"/>
              </a:rPr>
              <a:t> display graphs instead of lists of values. The graph includes ‘drag and drop’ controls you can use to set a start and end range to filter the data displayed.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Scatterplot facets </a:t>
            </a:r>
            <a:r>
              <a:rPr lang="en-US" sz="1200" b="0" i="0" kern="1200" dirty="0" smtClean="0">
                <a:solidFill>
                  <a:schemeClr val="tx1"/>
                </a:solidFill>
                <a:effectLst/>
                <a:latin typeface="+mn-lt"/>
                <a:ea typeface="+mn-ea"/>
                <a:cs typeface="+mn-cs"/>
              </a:rPr>
              <a:t>shows the relationships between all of the numeric values in each of the columns. </a:t>
            </a:r>
          </a:p>
          <a:p>
            <a:r>
              <a:rPr lang="en-US" sz="1200" b="0" i="0" kern="1200" dirty="0" smtClean="0">
                <a:solidFill>
                  <a:schemeClr val="tx1"/>
                </a:solidFill>
                <a:effectLst/>
                <a:latin typeface="+mn-lt"/>
                <a:ea typeface="+mn-ea"/>
                <a:cs typeface="+mn-cs"/>
              </a:rPr>
              <a:t> Scatterplot facets are less commonly used - for further information on these see the tutorial </a:t>
            </a:r>
            <a:r>
              <a:rPr lang="en-US" sz="1200" b="0" i="0" kern="1200" dirty="0" err="1" smtClean="0">
                <a:solidFill>
                  <a:schemeClr val="tx1"/>
                </a:solidFill>
                <a:effectLst/>
                <a:latin typeface="+mn-lt"/>
                <a:ea typeface="+mn-ea"/>
                <a:cs typeface="+mn-cs"/>
              </a:rPr>
              <a:t>at</a:t>
            </a:r>
            <a:r>
              <a:rPr lang="en-US" sz="1200" b="0" i="0" u="none" strike="noStrike" kern="1200" dirty="0" err="1" smtClean="0">
                <a:solidFill>
                  <a:schemeClr val="tx1"/>
                </a:solidFill>
                <a:effectLst/>
                <a:latin typeface="+mn-lt"/>
                <a:ea typeface="+mn-ea"/>
                <a:cs typeface="+mn-cs"/>
                <a:hlinkClick r:id="rId3"/>
              </a:rPr>
              <a:t>http</a:t>
            </a:r>
            <a:r>
              <a:rPr lang="en-US" sz="1200" b="0" i="0" u="none" strike="noStrike" kern="1200" dirty="0" smtClean="0">
                <a:solidFill>
                  <a:schemeClr val="tx1"/>
                </a:solidFill>
                <a:effectLst/>
                <a:latin typeface="+mn-lt"/>
                <a:ea typeface="+mn-ea"/>
                <a:cs typeface="+mn-cs"/>
                <a:hlinkClick r:id="rId3"/>
              </a:rPr>
              <a:t>://enipedia.tudelft.nl/wiki/OpenRefine_Tutorial#Exploring_the_data_with_scatter_plots</a:t>
            </a:r>
            <a:r>
              <a:rPr lang="en-US" sz="1200" b="0" i="0" u="none" strike="noStrike" kern="1200" dirty="0" smtClean="0">
                <a:solidFill>
                  <a:schemeClr val="tx1"/>
                </a:solidFill>
                <a:effectLst/>
                <a:latin typeface="+mn-lt"/>
                <a:ea typeface="+mn-ea"/>
                <a:cs typeface="+mn-cs"/>
              </a:rPr>
              <a:t>. </a:t>
            </a:r>
          </a:p>
          <a:p>
            <a:r>
              <a:rPr lang="en-US" sz="1200" b="0" i="0" u="none" strike="noStrike"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Custom facets</a:t>
            </a:r>
            <a:r>
              <a:rPr lang="en-US" sz="1200" b="0" i="0" kern="1200" dirty="0" smtClean="0">
                <a:solidFill>
                  <a:schemeClr val="tx1"/>
                </a:solidFill>
                <a:effectLst/>
                <a:latin typeface="+mn-lt"/>
                <a:ea typeface="+mn-ea"/>
                <a:cs typeface="+mn-cs"/>
              </a:rPr>
              <a:t> are a range of different types of facets, and also allow you write your own custom facets. Some of the default custom facets are:</a:t>
            </a:r>
          </a:p>
          <a:p>
            <a:r>
              <a:rPr lang="en-US" sz="1200" b="0" i="0" kern="1200" dirty="0" smtClean="0">
                <a:solidFill>
                  <a:schemeClr val="tx1"/>
                </a:solidFill>
                <a:effectLst/>
                <a:latin typeface="+mn-lt"/>
                <a:ea typeface="+mn-ea"/>
                <a:cs typeface="+mn-cs"/>
              </a:rPr>
              <a:t>	---- Word facet : this breaks down text into words and counts the number of records each word appears in</a:t>
            </a:r>
          </a:p>
          <a:p>
            <a:r>
              <a:rPr lang="en-US" sz="1200" b="0" i="0" kern="1200" dirty="0" smtClean="0">
                <a:solidFill>
                  <a:schemeClr val="tx1"/>
                </a:solidFill>
                <a:effectLst/>
                <a:latin typeface="+mn-lt"/>
                <a:ea typeface="+mn-ea"/>
                <a:cs typeface="+mn-cs"/>
              </a:rPr>
              <a:t>	----- Duplicates facet: this results in a binary facet of ‘true’ or ‘false’. Rows appear in the ‘true’ facet if the value in the selected column is an exact match for a value in the same column in another row</a:t>
            </a:r>
          </a:p>
          <a:p>
            <a:r>
              <a:rPr lang="en-US" sz="1200" b="0" i="0" kern="1200" dirty="0" smtClean="0">
                <a:solidFill>
                  <a:schemeClr val="tx1"/>
                </a:solidFill>
                <a:effectLst/>
                <a:latin typeface="+mn-lt"/>
                <a:ea typeface="+mn-ea"/>
                <a:cs typeface="+mn-cs"/>
              </a:rPr>
              <a:t>	---- Text length facet: creates a numeric facet based on the length (number of characters) of the text in each row for the selected column. This can be useful for spotting incorrect or unusual data in a field where specific lengths are expected (e.g. if the values are expected to be years, any row with a text length more than 4 for that column is likely to be incorrect)</a:t>
            </a:r>
          </a:p>
          <a:p>
            <a:r>
              <a:rPr lang="en-US" sz="1200" b="0" i="0" kern="1200" dirty="0" smtClean="0">
                <a:solidFill>
                  <a:schemeClr val="tx1"/>
                </a:solidFill>
                <a:effectLst/>
                <a:latin typeface="+mn-lt"/>
                <a:ea typeface="+mn-ea"/>
                <a:cs typeface="+mn-cs"/>
              </a:rPr>
              <a:t>	---- Facet by blank - a binary facet of ‘true’ or ‘false’. Rows appear in the ‘true’ facet if they have no data present in that column. This is useful when looking for rows missing key data.</a:t>
            </a:r>
          </a:p>
          <a:p>
            <a:r>
              <a:rPr lang="en-US" sz="1200" b="0" i="0" kern="1200" dirty="0" smtClean="0">
                <a:solidFill>
                  <a:schemeClr val="tx1"/>
                </a:solidFill>
                <a:effectLst/>
                <a:latin typeface="+mn-lt"/>
                <a:ea typeface="+mn-ea"/>
                <a:cs typeface="+mn-cs"/>
              </a:rPr>
              <a:t>    ---- Facets are intended to group together common values and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limits the number of values allowed in a single facet to ensure the software does not perform slowly or run out of memory. If you create a facet where there are many unique values (for example, a facet on a ‘book title’ column in a data set that has one row per book) the facet created will be very large and may either slow down the application, or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will not create the facet.</a:t>
            </a:r>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1819867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 </a:t>
            </a:r>
            <a:r>
              <a:rPr lang="en-US" sz="1200" b="0" i="0" kern="1200" dirty="0" smtClean="0">
                <a:solidFill>
                  <a:schemeClr val="tx1"/>
                </a:solidFill>
                <a:effectLst/>
                <a:latin typeface="+mn-lt"/>
                <a:ea typeface="+mn-ea"/>
                <a:cs typeface="+mn-cs"/>
              </a:rPr>
              <a:t>exercise4 time: </a:t>
            </a:r>
            <a:r>
              <a:rPr lang="en-US" sz="1200" b="1" i="0" kern="1200" dirty="0" smtClean="0">
                <a:solidFill>
                  <a:schemeClr val="tx1"/>
                </a:solidFill>
                <a:effectLst/>
                <a:latin typeface="+mn-lt"/>
                <a:ea typeface="+mn-ea"/>
                <a:cs typeface="+mn-cs"/>
              </a:rPr>
              <a:t>Give 5 mins for students to faceting and filtering</a:t>
            </a:r>
            <a:r>
              <a:rPr lang="en-US" sz="1200" b="0" i="0" kern="1200" baseline="0" dirty="0" smtClean="0">
                <a:solidFill>
                  <a:schemeClr val="tx1"/>
                </a:solidFill>
                <a:effectLst/>
                <a:latin typeface="+mn-lt"/>
                <a:ea typeface="+mn-ea"/>
                <a:cs typeface="+mn-cs"/>
              </a:rPr>
              <a:t>. You can randomly pick 2 columns (1 numeric and 1 text column), perform facet operation to the 2 columns. Try to answer the following questions: 1). </a:t>
            </a:r>
            <a:r>
              <a:rPr lang="en-US" sz="1200" b="0" i="0" kern="1200" dirty="0" smtClean="0">
                <a:solidFill>
                  <a:schemeClr val="tx1"/>
                </a:solidFill>
                <a:effectLst/>
                <a:latin typeface="+mn-lt"/>
                <a:ea typeface="+mn-ea"/>
                <a:cs typeface="+mn-cs"/>
              </a:rPr>
              <a:t>What is the most common data value in the individual column? 2). How many of each in the file don’t have a value</a:t>
            </a:r>
            <a:r>
              <a:rPr lang="en-US" sz="1200" b="0" i="0" kern="1200" baseline="0" dirty="0" smtClean="0">
                <a:solidFill>
                  <a:schemeClr val="tx1"/>
                </a:solidFill>
                <a:effectLst/>
                <a:latin typeface="+mn-lt"/>
                <a:ea typeface="+mn-ea"/>
                <a:cs typeface="+mn-cs"/>
              </a:rPr>
              <a:t> (blank, ”no article title available”, “no agent data” </a:t>
            </a:r>
            <a:r>
              <a:rPr lang="en-US" sz="1200" b="0" i="0" kern="1200" dirty="0" smtClean="0">
                <a:solidFill>
                  <a:schemeClr val="tx1"/>
                </a:solidFill>
                <a:effectLst/>
                <a:latin typeface="+mn-lt"/>
                <a:ea typeface="+mn-ea"/>
                <a:cs typeface="+mn-cs"/>
              </a:rPr>
              <a:t>assigned? 3). Try numeric facet and text facet on a</a:t>
            </a:r>
            <a:r>
              <a:rPr lang="en-US" sz="1200" b="0" i="0" kern="1200" baseline="0" dirty="0" smtClean="0">
                <a:solidFill>
                  <a:schemeClr val="tx1"/>
                </a:solidFill>
                <a:effectLst/>
                <a:latin typeface="+mn-lt"/>
                <a:ea typeface="+mn-ea"/>
                <a:cs typeface="+mn-cs"/>
              </a:rPr>
              <a:t> numeric column. See the difference. 4). </a:t>
            </a:r>
            <a:r>
              <a:rPr lang="en-US" sz="1200" b="0" i="0" kern="1200" dirty="0" smtClean="0">
                <a:solidFill>
                  <a:schemeClr val="tx1"/>
                </a:solidFill>
                <a:effectLst/>
                <a:latin typeface="+mn-lt"/>
                <a:ea typeface="+mn-ea"/>
                <a:cs typeface="+mn-cs"/>
              </a:rPr>
              <a:t>Use the ‘Facet by blank’ function to find all publications in this data set without a PUBLICATION_TITLE?</a:t>
            </a:r>
            <a:r>
              <a:rPr lang="en-US" sz="1200" b="0" i="0" kern="1200" baseline="0" dirty="0" smtClean="0">
                <a:solidFill>
                  <a:schemeClr val="tx1"/>
                </a:solidFill>
                <a:effectLst/>
                <a:latin typeface="+mn-lt"/>
                <a:ea typeface="+mn-ea"/>
                <a:cs typeface="+mn-cs"/>
              </a:rPr>
              <a:t> What about JOURNAL_NAME? 5). </a:t>
            </a:r>
            <a:r>
              <a:rPr lang="en-US" sz="1200" b="0" i="0" kern="1200" dirty="0" smtClean="0">
                <a:solidFill>
                  <a:schemeClr val="tx1"/>
                </a:solidFill>
                <a:effectLst/>
                <a:latin typeface="+mn-lt"/>
                <a:ea typeface="+mn-ea"/>
                <a:cs typeface="+mn-cs"/>
              </a:rPr>
              <a:t>Correct the Language values via a facet: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Create a Text facet on the JOURNAL_NAME column</a:t>
            </a:r>
            <a:r>
              <a:rPr lang="en-US" sz="1200" b="0" i="0" kern="1200" dirty="0" smtClean="0">
                <a:solidFill>
                  <a:schemeClr val="tx1"/>
                </a:solidFill>
                <a:effectLst/>
                <a:latin typeface="+mn-lt"/>
                <a:ea typeface="+mn-ea"/>
                <a:cs typeface="+mn-cs"/>
                <a:sym typeface="Wingdings"/>
              </a:rPr>
              <a:t></a:t>
            </a:r>
            <a:r>
              <a:rPr lang="en-US" sz="1200" b="0" i="0" kern="1200" baseline="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Notice that there are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u="none" kern="1200" dirty="0" err="1" smtClean="0">
                <a:solidFill>
                  <a:schemeClr val="tx1"/>
                </a:solidFill>
                <a:effectLst/>
                <a:latin typeface="+mn-lt"/>
                <a:ea typeface="+mn-ea"/>
                <a:cs typeface="+mn-cs"/>
              </a:rPr>
              <a:t>Jour.Paleontology</a:t>
            </a:r>
            <a:r>
              <a:rPr lang="en-US" sz="1200" b="0" i="0" kern="1200" dirty="0" smtClean="0">
                <a:solidFill>
                  <a:schemeClr val="tx1"/>
                </a:solidFill>
                <a:effectLst/>
                <a:latin typeface="+mn-lt"/>
                <a:ea typeface="+mn-ea"/>
                <a:cs typeface="+mn-cs"/>
              </a:rPr>
              <a:t>’ and ‘Jour. Paleontology’, ‘</a:t>
            </a:r>
            <a:r>
              <a:rPr lang="en-US" sz="1200" b="0" i="0" u="sng" kern="1200" dirty="0" smtClean="0">
                <a:solidFill>
                  <a:schemeClr val="tx1"/>
                </a:solidFill>
                <a:effectLst/>
                <a:latin typeface="+mn-lt"/>
                <a:ea typeface="+mn-ea"/>
                <a:cs typeface="+mn-cs"/>
              </a:rPr>
              <a:t>JOUR.PALEONTOLOGY,’, ‘</a:t>
            </a:r>
            <a:r>
              <a:rPr lang="en-US" sz="1200" b="0" i="0" u="sng" kern="1200" dirty="0" err="1" smtClean="0">
                <a:solidFill>
                  <a:schemeClr val="tx1"/>
                </a:solidFill>
                <a:effectLst/>
                <a:latin typeface="+mn-lt"/>
                <a:ea typeface="+mn-ea"/>
                <a:cs typeface="+mn-cs"/>
              </a:rPr>
              <a:t>Palaeontographica</a:t>
            </a:r>
            <a:r>
              <a:rPr lang="en-US" sz="1200" b="0" i="0" u="sng" kern="1200" dirty="0" smtClean="0">
                <a:solidFill>
                  <a:schemeClr val="tx1"/>
                </a:solidFill>
                <a:effectLst/>
                <a:latin typeface="+mn-lt"/>
                <a:ea typeface="+mn-ea"/>
                <a:cs typeface="+mn-cs"/>
              </a:rPr>
              <a:t>’, ‘PALAEONTOGRAPHICA,’, and</a:t>
            </a:r>
            <a:r>
              <a:rPr lang="en-US" sz="1200" b="0" i="0" u="sng" kern="1200" baseline="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rPr>
              <a:t>‘</a:t>
            </a:r>
            <a:r>
              <a:rPr lang="en-US" sz="1200" b="0" i="0" u="sng" kern="1200" dirty="0" err="1" smtClean="0">
                <a:solidFill>
                  <a:schemeClr val="tx1"/>
                </a:solidFill>
                <a:effectLst/>
                <a:latin typeface="+mn-lt"/>
                <a:ea typeface="+mn-ea"/>
                <a:cs typeface="+mn-cs"/>
              </a:rPr>
              <a:t>Palaeontographica</a:t>
            </a:r>
            <a:r>
              <a:rPr lang="en-US" sz="1200" b="0" i="0" u="sng"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Put the mouse over the 5</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values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Click ‘Edit’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Type ‘</a:t>
            </a:r>
            <a:r>
              <a:rPr lang="en-US" sz="1200" b="0" i="0" kern="1200" dirty="0" err="1" smtClean="0">
                <a:solidFill>
                  <a:schemeClr val="tx1"/>
                </a:solidFill>
                <a:effectLst/>
                <a:latin typeface="+mn-lt"/>
                <a:ea typeface="+mn-ea"/>
                <a:cs typeface="+mn-cs"/>
              </a:rPr>
              <a:t>Jour.Paleontology</a:t>
            </a:r>
            <a:r>
              <a:rPr lang="en-US" sz="1200" b="0" i="0" kern="1200" dirty="0" smtClean="0">
                <a:solidFill>
                  <a:schemeClr val="tx1"/>
                </a:solidFill>
                <a:effectLst/>
                <a:latin typeface="+mn-lt"/>
                <a:ea typeface="+mn-ea"/>
                <a:cs typeface="+mn-cs"/>
              </a:rPr>
              <a:t>’ and click ‘Apply’. See how the Language facet updates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again,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changes/operations/steps you did.</a:t>
            </a: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19</a:t>
            </a:fld>
            <a:endParaRPr lang="en-US"/>
          </a:p>
        </p:txBody>
      </p:sp>
    </p:spTree>
    <p:extLst>
      <p:ext uri="{BB962C8B-B14F-4D97-AF65-F5344CB8AC3E}">
        <p14:creationId xmlns:p14="http://schemas.microsoft.com/office/powerpoint/2010/main" val="169118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Besides</a:t>
            </a:r>
            <a:r>
              <a:rPr lang="en-US" baseline="0" dirty="0" smtClean="0"/>
              <a:t> using Facets to edit data values for consistency purpose (exercise 4), clustering is also very good at this.</a:t>
            </a:r>
            <a:endParaRPr lang="en-US" dirty="0" smtClean="0"/>
          </a:p>
          <a:p>
            <a:r>
              <a:rPr lang="en-US" dirty="0" smtClean="0"/>
              <a:t>-- </a:t>
            </a:r>
            <a:r>
              <a:rPr lang="en-US" sz="1200" b="0" i="0" kern="1200" dirty="0" smtClean="0">
                <a:solidFill>
                  <a:schemeClr val="tx1"/>
                </a:solidFill>
                <a:effectLst/>
                <a:latin typeface="+mn-lt"/>
                <a:ea typeface="+mn-ea"/>
                <a:cs typeface="+mn-cs"/>
              </a:rPr>
              <a:t>The Cluster function groups together values in a column that are ‘similar’ and enables you to merge together several different, but similar, values into a single value.</a:t>
            </a:r>
          </a:p>
          <a:p>
            <a:r>
              <a:rPr lang="en-US" sz="1200" b="0" i="0" kern="1200" dirty="0" smtClean="0">
                <a:solidFill>
                  <a:schemeClr val="tx1"/>
                </a:solidFill>
                <a:effectLst/>
                <a:latin typeface="+mn-lt"/>
                <a:ea typeface="+mn-ea"/>
                <a:cs typeface="+mn-cs"/>
              </a:rPr>
              <a:t>-- This is very effective where you have data where there can be minor variations in data values that are likely such as names of people, organizations and places.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To use the ‘Cluster’ function,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way 1) </a:t>
            </a:r>
            <a:r>
              <a:rPr lang="en-US" dirty="0" smtClean="0"/>
              <a:t>Click</a:t>
            </a:r>
            <a:r>
              <a:rPr lang="en-US" baseline="0" dirty="0" smtClean="0"/>
              <a:t> “Cluster” from Facet on the left hand panel in the </a:t>
            </a:r>
            <a:r>
              <a:rPr lang="en-US" baseline="0" dirty="0" err="1" smtClean="0"/>
              <a:t>OpenRefine</a:t>
            </a:r>
            <a:r>
              <a:rPr lang="en-US" baseline="0" dirty="0" smtClean="0"/>
              <a:t>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way2) </a:t>
            </a:r>
            <a:r>
              <a:rPr lang="en-US" sz="1200" b="0" i="0" kern="1200" dirty="0" smtClean="0">
                <a:solidFill>
                  <a:schemeClr val="tx1"/>
                </a:solidFill>
                <a:effectLst/>
                <a:latin typeface="+mn-lt"/>
                <a:ea typeface="+mn-ea"/>
                <a:cs typeface="+mn-cs"/>
              </a:rPr>
              <a:t>click on the ‘Edit Cells’ menu option in the relevant column and choose ‘Cluster and edit…</a:t>
            </a:r>
          </a:p>
        </p:txBody>
      </p:sp>
      <p:sp>
        <p:nvSpPr>
          <p:cNvPr id="4" name="Slide Number Placeholder 3"/>
          <p:cNvSpPr>
            <a:spLocks noGrp="1"/>
          </p:cNvSpPr>
          <p:nvPr>
            <p:ph type="sldNum" sz="quarter" idx="10"/>
          </p:nvPr>
        </p:nvSpPr>
        <p:spPr/>
        <p:txBody>
          <a:bodyPr/>
          <a:lstStyle/>
          <a:p>
            <a:fld id="{0B16D777-8C63-864C-B683-9084BCCD835E}" type="slidenum">
              <a:rPr lang="en-US" smtClean="0"/>
              <a:t>20</a:t>
            </a:fld>
            <a:endParaRPr lang="en-US"/>
          </a:p>
        </p:txBody>
      </p:sp>
    </p:spTree>
    <p:extLst>
      <p:ext uri="{BB962C8B-B14F-4D97-AF65-F5344CB8AC3E}">
        <p14:creationId xmlns:p14="http://schemas.microsoft.com/office/powerpoint/2010/main" val="388071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p:txBody>
      </p:sp>
      <p:sp>
        <p:nvSpPr>
          <p:cNvPr id="4" name="Slide Number Placeholder 3"/>
          <p:cNvSpPr>
            <a:spLocks noGrp="1"/>
          </p:cNvSpPr>
          <p:nvPr>
            <p:ph type="sldNum" sz="quarter" idx="10"/>
          </p:nvPr>
        </p:nvSpPr>
        <p:spPr/>
        <p:txBody>
          <a:bodyPr/>
          <a:lstStyle/>
          <a:p>
            <a:fld id="{69452884-F34C-3546-B1F2-A9C62DF79F98}" type="slidenum">
              <a:rPr lang="en-US" smtClean="0"/>
              <a:t>2</a:t>
            </a:fld>
            <a:endParaRPr lang="en-US"/>
          </a:p>
        </p:txBody>
      </p:sp>
    </p:spTree>
    <p:extLst>
      <p:ext uri="{BB962C8B-B14F-4D97-AF65-F5344CB8AC3E}">
        <p14:creationId xmlns:p14="http://schemas.microsoft.com/office/powerpoint/2010/main" val="713436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The ‘Clusters’ are created automatically according to an algorithm. </a:t>
            </a:r>
            <a:r>
              <a:rPr lang="en-US" baseline="0" dirty="0" smtClean="0"/>
              <a:t>Note that t</a:t>
            </a:r>
            <a:r>
              <a:rPr lang="en-US" sz="1200" b="0" i="0" kern="1200" dirty="0" smtClean="0">
                <a:solidFill>
                  <a:schemeClr val="tx1"/>
                </a:solidFill>
                <a:effectLst/>
                <a:latin typeface="+mn-lt"/>
                <a:ea typeface="+mn-ea"/>
                <a:cs typeface="+mn-cs"/>
              </a:rPr>
              <a:t>here are </a:t>
            </a:r>
            <a:r>
              <a:rPr lang="en-US" baseline="0" dirty="0" smtClean="0"/>
              <a:t>a few different methods/</a:t>
            </a:r>
            <a:r>
              <a:rPr lang="en-US" sz="1200" b="0" i="0" kern="1200" dirty="0" smtClean="0">
                <a:solidFill>
                  <a:schemeClr val="tx1"/>
                </a:solidFill>
                <a:effectLst/>
                <a:latin typeface="+mn-lt"/>
                <a:ea typeface="+mn-ea"/>
                <a:cs typeface="+mn-cs"/>
              </a:rPr>
              <a:t>algorithms supported by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that you </a:t>
            </a:r>
            <a:r>
              <a:rPr lang="en-US" baseline="0" dirty="0" smtClean="0"/>
              <a:t>can try, and they will return different results. I encourage you to play around with those settings and see </a:t>
            </a:r>
            <a:r>
              <a:rPr lang="en-US" sz="1200" b="0" i="0" kern="1200" dirty="0" smtClean="0">
                <a:solidFill>
                  <a:schemeClr val="tx1"/>
                </a:solidFill>
                <a:effectLst/>
                <a:latin typeface="+mn-lt"/>
                <a:ea typeface="+mn-ea"/>
                <a:cs typeface="+mn-cs"/>
              </a:rPr>
              <a:t>which clustering algorithm </a:t>
            </a:r>
            <a:r>
              <a:rPr lang="en-US" baseline="0" dirty="0" smtClean="0"/>
              <a:t>works best with </a:t>
            </a:r>
            <a:r>
              <a:rPr lang="en-US" sz="1200" b="0" i="0" kern="1200" dirty="0" smtClean="0">
                <a:solidFill>
                  <a:schemeClr val="tx1"/>
                </a:solidFill>
                <a:effectLst/>
                <a:latin typeface="+mn-lt"/>
                <a:ea typeface="+mn-ea"/>
                <a:cs typeface="+mn-cs"/>
              </a:rPr>
              <a:t>any </a:t>
            </a:r>
            <a:r>
              <a:rPr lang="en-US" sz="1200" b="0" i="0" kern="1200" smtClean="0">
                <a:solidFill>
                  <a:schemeClr val="tx1"/>
                </a:solidFill>
                <a:effectLst/>
                <a:latin typeface="+mn-lt"/>
                <a:ea typeface="+mn-ea"/>
                <a:cs typeface="+mn-cs"/>
              </a:rPr>
              <a:t>particular column/set </a:t>
            </a:r>
            <a:r>
              <a:rPr lang="en-US" sz="1200" b="0" i="0" kern="1200" dirty="0" smtClean="0">
                <a:solidFill>
                  <a:schemeClr val="tx1"/>
                </a:solidFill>
                <a:effectLst/>
                <a:latin typeface="+mn-lt"/>
                <a:ea typeface="+mn-ea"/>
                <a:cs typeface="+mn-cs"/>
              </a:rPr>
              <a:t>of data of</a:t>
            </a:r>
            <a:r>
              <a:rPr lang="en-US" sz="1200" b="0" i="0" kern="1200" baseline="0" dirty="0" smtClean="0">
                <a:solidFill>
                  <a:schemeClr val="tx1"/>
                </a:solidFill>
                <a:effectLst/>
                <a:latin typeface="+mn-lt"/>
                <a:ea typeface="+mn-ea"/>
                <a:cs typeface="+mn-cs"/>
              </a:rPr>
              <a:t> </a:t>
            </a:r>
            <a:r>
              <a:rPr lang="en-US" baseline="0" dirty="0" smtClean="0"/>
              <a:t>your own dataset. </a:t>
            </a:r>
            <a:r>
              <a:rPr lang="en-US" sz="1200" b="0" i="0" kern="1200" baseline="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nd you may find that using different algorithms highlights different clusters.</a:t>
            </a:r>
          </a:p>
          <a:p>
            <a:r>
              <a:rPr lang="en-US" sz="1200" b="0" i="0" kern="1200" dirty="0" smtClean="0">
                <a:solidFill>
                  <a:schemeClr val="tx1"/>
                </a:solidFill>
                <a:effectLst/>
                <a:latin typeface="+mn-lt"/>
                <a:ea typeface="+mn-ea"/>
                <a:cs typeface="+mn-cs"/>
              </a:rPr>
              <a:t>    ---- For more information on the methods used to create Clusters,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see </a:t>
            </a:r>
            <a:r>
              <a:rPr lang="en-US" sz="1200" b="0" i="0" u="none" strike="noStrike" kern="1200" dirty="0" smtClean="0">
                <a:solidFill>
                  <a:schemeClr val="tx1"/>
                </a:solidFill>
                <a:effectLst/>
                <a:latin typeface="+mn-lt"/>
                <a:ea typeface="+mn-ea"/>
                <a:cs typeface="+mn-cs"/>
                <a:hlinkClick r:id="rId3"/>
              </a:rPr>
              <a:t>https://github.com/OpenRefine/OpenRefine/wiki/Clustering-In-Depth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n-US" dirty="0" smtClean="0"/>
              <a:t>For each cluster, review</a:t>
            </a:r>
            <a:r>
              <a:rPr lang="en-US" baseline="0" dirty="0" smtClean="0"/>
              <a:t> the values in the cluster, and (where needed) determine the preferred cell value. Y</a:t>
            </a:r>
            <a:r>
              <a:rPr lang="en-US" sz="1200" b="0" i="0" kern="1200" dirty="0" smtClean="0">
                <a:solidFill>
                  <a:schemeClr val="tx1"/>
                </a:solidFill>
                <a:effectLst/>
                <a:latin typeface="+mn-lt"/>
                <a:ea typeface="+mn-ea"/>
                <a:cs typeface="+mn-cs"/>
              </a:rPr>
              <a:t>ou have the option of ‘merge’ the values together by selecting </a:t>
            </a:r>
            <a:r>
              <a:rPr lang="en-US" baseline="0" dirty="0" smtClean="0"/>
              <a:t>the “Merge?” check box</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That is to replace with a single consistent value. By default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uses the most common value in the cluster as the new value, but you can select one of the other values by clicking the value itself, or you can simply type the desired value into the ‘New Cell Value’ box.</a:t>
            </a:r>
          </a:p>
          <a:p>
            <a:r>
              <a:rPr lang="en-US" baseline="0" dirty="0" smtClean="0"/>
              <a:t>-- Then select “Merge Selected and Re-Cluster”</a:t>
            </a:r>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1851692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For more information on the methods used to create Clusters,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see </a:t>
            </a:r>
            <a:r>
              <a:rPr lang="en-US" sz="1200" b="0" i="0" u="none" strike="noStrike" kern="1200" dirty="0" smtClean="0">
                <a:solidFill>
                  <a:schemeClr val="tx1"/>
                </a:solidFill>
                <a:effectLst/>
                <a:latin typeface="+mn-lt"/>
                <a:ea typeface="+mn-ea"/>
                <a:cs typeface="+mn-cs"/>
                <a:hlinkClick r:id="rId3"/>
              </a:rPr>
              <a:t>https://github.com/OpenRefine/OpenRefine/wiki/Clustering-In-Depth</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22</a:t>
            </a:fld>
            <a:endParaRPr lang="en-US"/>
          </a:p>
        </p:txBody>
      </p:sp>
    </p:spTree>
    <p:extLst>
      <p:ext uri="{BB962C8B-B14F-4D97-AF65-F5344CB8AC3E}">
        <p14:creationId xmlns:p14="http://schemas.microsoft.com/office/powerpoint/2010/main" val="397510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hover over a</a:t>
            </a:r>
            <a:r>
              <a:rPr lang="en-US" baseline="0" dirty="0" smtClean="0"/>
              <a:t> section, a </a:t>
            </a:r>
            <a:r>
              <a:rPr lang="en-US" b="1" baseline="0" dirty="0" smtClean="0"/>
              <a:t>Browse This Cluster</a:t>
            </a:r>
            <a:r>
              <a:rPr lang="en-US" baseline="0" dirty="0" smtClean="0"/>
              <a:t> link will appear, and that will let you get a closer look at exactly what’s contained in this cluster (shown in next slide).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23</a:t>
            </a:fld>
            <a:endParaRPr lang="en-US"/>
          </a:p>
        </p:txBody>
      </p:sp>
    </p:spTree>
    <p:extLst>
      <p:ext uri="{BB962C8B-B14F-4D97-AF65-F5344CB8AC3E}">
        <p14:creationId xmlns:p14="http://schemas.microsoft.com/office/powerpoint/2010/main" val="2983533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another way to get at a similar cluster editing option without going through the facet view first.</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25</a:t>
            </a:fld>
            <a:endParaRPr lang="en-US"/>
          </a:p>
        </p:txBody>
      </p:sp>
    </p:spTree>
    <p:extLst>
      <p:ext uri="{BB962C8B-B14F-4D97-AF65-F5344CB8AC3E}">
        <p14:creationId xmlns:p14="http://schemas.microsoft.com/office/powerpoint/2010/main" val="168310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exercise5 time: Give 5 mins for students to </a:t>
            </a:r>
            <a:r>
              <a:rPr lang="en-US" sz="1200" b="1" i="0" kern="1200" dirty="0" smtClean="0">
                <a:solidFill>
                  <a:schemeClr val="tx1"/>
                </a:solidFill>
                <a:effectLst/>
                <a:latin typeface="+mn-lt"/>
                <a:ea typeface="+mn-ea"/>
                <a:cs typeface="+mn-cs"/>
              </a:rPr>
              <a:t>use Clustering to clean up JOURNAL_NAME data</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Choose ‘Edit cells-&gt; Cluster and edit’ from the JOURNAL_NAME column.</a:t>
            </a:r>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Step1). </a:t>
            </a:r>
            <a:r>
              <a:rPr lang="en-US" sz="1200" b="0" i="0" kern="1200" dirty="0" smtClean="0">
                <a:solidFill>
                  <a:schemeClr val="tx1"/>
                </a:solidFill>
                <a:effectLst/>
                <a:latin typeface="+mn-lt"/>
                <a:ea typeface="+mn-ea"/>
                <a:cs typeface="+mn-cs"/>
              </a:rPr>
              <a:t>Using the ‘key collision’ method with the ‘fingerprint’ Keying Function work through the clusters of values, merging them to a single value where appropriate</a:t>
            </a:r>
          </a:p>
          <a:p>
            <a:r>
              <a:rPr lang="en-US" sz="1200" b="0" i="0" kern="1200" dirty="0" smtClean="0">
                <a:solidFill>
                  <a:schemeClr val="tx1"/>
                </a:solidFill>
                <a:effectLst/>
                <a:latin typeface="+mn-lt"/>
                <a:ea typeface="+mn-ea"/>
                <a:cs typeface="+mn-cs"/>
              </a:rPr>
              <a:t>Step2).</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Try changing the keying function to “</a:t>
            </a:r>
            <a:r>
              <a:rPr lang="en-US" sz="1200" b="0" i="0" kern="1200" dirty="0" err="1" smtClean="0">
                <a:solidFill>
                  <a:schemeClr val="tx1"/>
                </a:solidFill>
                <a:effectLst/>
                <a:latin typeface="+mn-lt"/>
                <a:ea typeface="+mn-ea"/>
                <a:cs typeface="+mn-cs"/>
              </a:rPr>
              <a:t>ngram</a:t>
            </a:r>
            <a:r>
              <a:rPr lang="en-US" sz="1200" b="0" i="0" kern="1200" dirty="0" smtClean="0">
                <a:solidFill>
                  <a:schemeClr val="tx1"/>
                </a:solidFill>
                <a:effectLst/>
                <a:latin typeface="+mn-lt"/>
                <a:ea typeface="+mn-ea"/>
                <a:cs typeface="+mn-cs"/>
              </a:rPr>
              <a:t>-fingerprint”,</a:t>
            </a:r>
            <a:r>
              <a:rPr lang="en-US" sz="1200" b="0" i="0" kern="1200" baseline="0" dirty="0" smtClean="0">
                <a:solidFill>
                  <a:schemeClr val="tx1"/>
                </a:solidFill>
                <a:effectLst/>
                <a:latin typeface="+mn-lt"/>
                <a:ea typeface="+mn-ea"/>
                <a:cs typeface="+mn-cs"/>
              </a:rPr>
              <a:t> how does it work? </a:t>
            </a:r>
          </a:p>
          <a:p>
            <a:r>
              <a:rPr lang="en-US" sz="1200" b="0" i="0" kern="1200" baseline="0" dirty="0" smtClean="0">
                <a:solidFill>
                  <a:schemeClr val="tx1"/>
                </a:solidFill>
                <a:effectLst/>
                <a:latin typeface="+mn-lt"/>
                <a:ea typeface="+mn-ea"/>
                <a:cs typeface="+mn-cs"/>
              </a:rPr>
              <a:t>Step3). After that, t</a:t>
            </a:r>
            <a:r>
              <a:rPr lang="en-US" sz="1200" b="0" i="0" kern="1200" dirty="0" smtClean="0">
                <a:solidFill>
                  <a:schemeClr val="tx1"/>
                </a:solidFill>
                <a:effectLst/>
                <a:latin typeface="+mn-lt"/>
                <a:ea typeface="+mn-ea"/>
                <a:cs typeface="+mn-cs"/>
              </a:rPr>
              <a:t>ry changing the keying function to “</a:t>
            </a:r>
            <a:r>
              <a:rPr lang="en-US" sz="1200" dirty="0" smtClean="0"/>
              <a:t>Metaphone3</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how does it work?  </a:t>
            </a:r>
          </a:p>
          <a:p>
            <a:r>
              <a:rPr lang="en-US" sz="1200" b="0" i="0" kern="1200" baseline="0" dirty="0" smtClean="0">
                <a:solidFill>
                  <a:schemeClr val="tx1"/>
                </a:solidFill>
                <a:effectLst/>
                <a:latin typeface="+mn-lt"/>
                <a:ea typeface="+mn-ea"/>
                <a:cs typeface="+mn-cs"/>
              </a:rPr>
              <a:t>step4). How about “</a:t>
            </a:r>
            <a:r>
              <a:rPr lang="en-US" sz="1200" dirty="0" smtClean="0"/>
              <a:t>cologne-phonetic?” </a:t>
            </a:r>
            <a:r>
              <a:rPr lang="en-US" sz="1200" b="0" i="0" kern="1200" dirty="0" smtClean="0">
                <a:solidFill>
                  <a:schemeClr val="tx1"/>
                </a:solidFill>
                <a:effectLst/>
                <a:latin typeface="+mn-lt"/>
                <a:ea typeface="+mn-ea"/>
                <a:cs typeface="+mn-cs"/>
              </a:rPr>
              <a:t>which ones work best? </a:t>
            </a:r>
          </a:p>
          <a:p>
            <a:r>
              <a:rPr lang="en-US" sz="1200" b="0" i="0" kern="1200" dirty="0" smtClean="0">
                <a:solidFill>
                  <a:schemeClr val="tx1"/>
                </a:solidFill>
                <a:effectLst/>
                <a:latin typeface="+mn-lt"/>
                <a:ea typeface="+mn-ea"/>
                <a:cs typeface="+mn-cs"/>
              </a:rPr>
              <a:t>Step5). How about sub-clustering?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again,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method/keying functions you picked.</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26</a:t>
            </a:fld>
            <a:endParaRPr lang="en-US"/>
          </a:p>
        </p:txBody>
      </p:sp>
    </p:spTree>
    <p:extLst>
      <p:ext uri="{BB962C8B-B14F-4D97-AF65-F5344CB8AC3E}">
        <p14:creationId xmlns:p14="http://schemas.microsoft.com/office/powerpoint/2010/main" val="1458165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famous for its cocktails,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27</a:t>
            </a:fld>
            <a:endParaRPr lang="en-US"/>
          </a:p>
        </p:txBody>
      </p:sp>
    </p:spTree>
    <p:extLst>
      <p:ext uri="{BB962C8B-B14F-4D97-AF65-F5344CB8AC3E}">
        <p14:creationId xmlns:p14="http://schemas.microsoft.com/office/powerpoint/2010/main" val="1110361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has two modes of viewing data ‘Rows’ and ‘Records’. So far we’ve been using the Rows mode, where each row represents a single record in the data set - in this case, an article. In Records mode,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can link together multiple rows as belonging to the same Record.</a:t>
            </a:r>
          </a:p>
          <a:p>
            <a:r>
              <a:rPr lang="en-US" sz="1200" b="0" i="0" kern="1200" dirty="0" smtClean="0">
                <a:solidFill>
                  <a:schemeClr val="tx1"/>
                </a:solidFill>
                <a:effectLst/>
                <a:latin typeface="+mn-lt"/>
                <a:ea typeface="+mn-ea"/>
                <a:cs typeface="+mn-cs"/>
              </a:rPr>
              <a:t> Time for flashback to Spreadsheets lesson: </a:t>
            </a:r>
            <a:r>
              <a:rPr lang="en-US" sz="1200" b="1" i="0" kern="1200" dirty="0" smtClean="0">
                <a:solidFill>
                  <a:schemeClr val="tx1"/>
                </a:solidFill>
                <a:effectLst/>
                <a:latin typeface="+mn-lt"/>
                <a:ea typeface="+mn-ea"/>
                <a:cs typeface="+mn-cs"/>
              </a:rPr>
              <a:t>Duplicate your column before applying transformations on it</a:t>
            </a:r>
            <a:r>
              <a:rPr lang="en-US" sz="1200" b="0" i="0" kern="1200" dirty="0" smtClean="0">
                <a:solidFill>
                  <a:schemeClr val="tx1"/>
                </a:solidFill>
                <a:effectLst/>
                <a:latin typeface="+mn-lt"/>
                <a:ea typeface="+mn-ea"/>
                <a:cs typeface="+mn-cs"/>
              </a:rPr>
              <a:t> so that you have a clean point of comparison! (Incredibly</a:t>
            </a:r>
            <a:r>
              <a:rPr lang="en-US" sz="1200" b="0" i="0" kern="1200" baseline="0" dirty="0" smtClean="0">
                <a:solidFill>
                  <a:schemeClr val="tx1"/>
                </a:solidFill>
                <a:effectLst/>
                <a:latin typeface="+mn-lt"/>
                <a:ea typeface="+mn-ea"/>
                <a:cs typeface="+mn-cs"/>
              </a:rPr>
              <a:t> easy mistake to make: No spaces around ‘and’ – which will break the record in the middle of people’s names if the character string ‘and’ happens in the middle of a name.)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How this works can be seen in the next exercise…</a:t>
            </a:r>
          </a:p>
        </p:txBody>
      </p:sp>
      <p:sp>
        <p:nvSpPr>
          <p:cNvPr id="4" name="Slide Number Placeholder 3"/>
          <p:cNvSpPr>
            <a:spLocks noGrp="1"/>
          </p:cNvSpPr>
          <p:nvPr>
            <p:ph type="sldNum" sz="quarter" idx="10"/>
          </p:nvPr>
        </p:nvSpPr>
        <p:spPr/>
        <p:txBody>
          <a:bodyPr/>
          <a:lstStyle/>
          <a:p>
            <a:fld id="{0B16D777-8C63-864C-B683-9084BCCD835E}" type="slidenum">
              <a:rPr lang="en-US" smtClean="0"/>
              <a:t>28</a:t>
            </a:fld>
            <a:endParaRPr lang="en-US"/>
          </a:p>
        </p:txBody>
      </p:sp>
    </p:spTree>
    <p:extLst>
      <p:ext uri="{BB962C8B-B14F-4D97-AF65-F5344CB8AC3E}">
        <p14:creationId xmlns:p14="http://schemas.microsoft.com/office/powerpoint/2010/main" val="822941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takes care</a:t>
            </a:r>
            <a:r>
              <a:rPr lang="en-US" baseline="0" dirty="0" smtClean="0"/>
              <a:t> of everything with two entries, but what about three or more entries?</a:t>
            </a:r>
          </a:p>
          <a:p>
            <a:endParaRPr lang="en-US" dirty="0" smtClean="0"/>
          </a:p>
          <a:p>
            <a:r>
              <a:rPr lang="en-US" dirty="0" smtClean="0"/>
              <a:t> ----- </a:t>
            </a:r>
            <a:r>
              <a:rPr lang="en-US" sz="1200" b="0" i="0" kern="1200" dirty="0" smtClean="0">
                <a:solidFill>
                  <a:schemeClr val="tx1"/>
                </a:solidFill>
                <a:effectLst/>
                <a:latin typeface="+mn-lt"/>
                <a:ea typeface="+mn-ea"/>
                <a:cs typeface="+mn-cs"/>
              </a:rPr>
              <a:t>exercise6 time: Give 5 mins for students to </a:t>
            </a:r>
            <a:r>
              <a:rPr lang="en-US" sz="1200" b="1" i="0" kern="1200" dirty="0" smtClean="0">
                <a:solidFill>
                  <a:schemeClr val="tx1"/>
                </a:solidFill>
                <a:effectLst/>
                <a:latin typeface="+mn-lt"/>
                <a:ea typeface="+mn-ea"/>
                <a:cs typeface="+mn-cs"/>
              </a:rPr>
              <a:t>split author names into separate cells</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dirty="0" smtClean="0"/>
              <a:t>multivalued cells occur</a:t>
            </a:r>
            <a:r>
              <a:rPr lang="en-US" baseline="0" dirty="0" smtClean="0"/>
              <a:t> when many kinds of data are stuffed into a single cell. </a:t>
            </a:r>
            <a:r>
              <a:rPr lang="en-US" sz="1200" b="0" i="0" kern="1200" dirty="0" smtClean="0">
                <a:solidFill>
                  <a:schemeClr val="tx1"/>
                </a:solidFill>
                <a:effectLst/>
                <a:latin typeface="+mn-lt"/>
                <a:ea typeface="+mn-ea"/>
                <a:cs typeface="+mn-cs"/>
              </a:rPr>
              <a:t>If you look at the Author column you should be able to see that there are multiple names in each cell separated by the word “and” (also could be any other symbol, e.g., ‘,’, ‘;’, ‘|’,</a:t>
            </a:r>
            <a:r>
              <a:rPr lang="is-IS"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baseline="0" dirty="0" smtClean="0"/>
              <a:t>Row #13 with PUBLICATION_ID=1175, “</a:t>
            </a:r>
            <a:r>
              <a:rPr lang="en-US" baseline="0" dirty="0" err="1" smtClean="0"/>
              <a:t>Wachsmuth</a:t>
            </a:r>
            <a:r>
              <a:rPr lang="en-US" baseline="0" dirty="0" smtClean="0"/>
              <a:t>, C. and Frank Springer” as name, for example, could be split into two cells (first author, second author, </a:t>
            </a:r>
            <a:r>
              <a:rPr lang="is-IS" baseline="0" dirty="0" smtClean="0"/>
              <a:t>…</a:t>
            </a:r>
            <a:r>
              <a:rPr lang="en-US" baseline="0" dirty="0" smtClean="0"/>
              <a:t>).</a:t>
            </a:r>
          </a:p>
          <a:p>
            <a:r>
              <a:rPr lang="en-US" baseline="0" dirty="0" smtClean="0"/>
              <a:t>	</a:t>
            </a:r>
            <a:r>
              <a:rPr lang="en-US" b="1" baseline="0" dirty="0" smtClean="0"/>
              <a:t>Setup: No sorts applied, 50 rows visible</a:t>
            </a:r>
          </a:p>
          <a:p>
            <a:r>
              <a:rPr lang="en-US" baseline="0" dirty="0" smtClean="0"/>
              <a:t>	</a:t>
            </a:r>
            <a:r>
              <a:rPr lang="en-US" baseline="0" dirty="0" err="1" smtClean="0"/>
              <a:t>Gotchas</a:t>
            </a:r>
            <a:r>
              <a:rPr lang="en-US" baseline="0" dirty="0" smtClean="0"/>
              <a:t>: author name </a:t>
            </a:r>
            <a:r>
              <a:rPr lang="en-US" b="1" baseline="0" dirty="0" err="1" smtClean="0"/>
              <a:t>Barrande</a:t>
            </a:r>
            <a:r>
              <a:rPr lang="en-US" baseline="0" dirty="0" smtClean="0"/>
              <a:t> – if you end up with 3 split rows and one has just the letter E, you </a:t>
            </a:r>
            <a:r>
              <a:rPr lang="en-US" b="1" baseline="0" dirty="0" smtClean="0"/>
              <a:t>need spaces around ‘and’</a:t>
            </a:r>
          </a:p>
          <a:p>
            <a:r>
              <a:rPr lang="en-US" baseline="0" dirty="0" smtClean="0"/>
              <a:t>	</a:t>
            </a:r>
            <a:r>
              <a:rPr lang="en-US" b="1" baseline="0" dirty="0" smtClean="0"/>
              <a:t>Multiple authors</a:t>
            </a:r>
            <a:r>
              <a:rPr lang="en-US" baseline="0" dirty="0" smtClean="0"/>
              <a:t> – only the ‘and’ was successfully split upon before; </a:t>
            </a:r>
            <a:r>
              <a:rPr lang="en-US" b="1" baseline="0" dirty="0" smtClean="0"/>
              <a:t>row 45 (entry 45) has 3 authors</a:t>
            </a:r>
            <a:r>
              <a:rPr lang="en-US" baseline="0" dirty="0" smtClean="0"/>
              <a:t>. </a:t>
            </a:r>
          </a:p>
          <a:p>
            <a:r>
              <a:rPr lang="en-US" baseline="0" dirty="0" smtClean="0"/>
              <a:t>	You know the last one is isolated, so the remaining combos will be in the first, not the second, column.</a:t>
            </a:r>
          </a:p>
          <a:p>
            <a:r>
              <a:rPr lang="en-US" baseline="0" dirty="0" smtClean="0"/>
              <a:t>	Dot-comma will split people who have initials but will also split ‘junior’ and ‘et al’ – and what about the instances with spelled out names? Sometimes no dots, sometimes no commas,… hard nut to crack.</a:t>
            </a:r>
          </a:p>
          <a:p>
            <a:r>
              <a:rPr lang="en-US" baseline="0" dirty="0" smtClean="0"/>
              <a:t>	</a:t>
            </a:r>
            <a:r>
              <a:rPr lang="en-US" b="1" baseline="0" dirty="0" smtClean="0"/>
              <a:t>Entry 127 (row 161 after a vertical split) has 7 authors</a:t>
            </a:r>
            <a:r>
              <a:rPr lang="en-US" baseline="0" dirty="0" smtClean="0"/>
              <a:t>… how to attack that one? Both horizontal and vertical splits find one and stop. Answer is likely recursion and complex conditionals – excluding Jr from a split condition, identifying joins that aren’t initials by having the comma preceded by a non-capitalized letter…</a:t>
            </a:r>
          </a:p>
          <a:p>
            <a:endParaRPr lang="en-US" baseline="0" dirty="0" smtClean="0"/>
          </a:p>
          <a:p>
            <a:r>
              <a:rPr lang="en-US" sz="1200" b="0" i="0" kern="1200" dirty="0" smtClean="0">
                <a:solidFill>
                  <a:schemeClr val="tx1"/>
                </a:solidFill>
                <a:effectLst/>
                <a:latin typeface="+mn-lt"/>
                <a:ea typeface="+mn-ea"/>
                <a:cs typeface="+mn-cs"/>
              </a:rPr>
              <a:t>To work with the author names effectively we need to split them into separate cells: Click the dropdown menu at the top of the Author column</a:t>
            </a:r>
            <a:r>
              <a:rPr lang="en-US"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Choose ‘Edit cells-&gt;Split multi-valued cells’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In the prompt type the “and” symbol and click ‘OK’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Note that the rows are still numbered sequentially) </a:t>
            </a:r>
            <a:r>
              <a:rPr lang="en-US" sz="1200" b="0" i="0" kern="1200" dirty="0" smtClean="0">
                <a:solidFill>
                  <a:schemeClr val="tx1"/>
                </a:solidFill>
                <a:effectLst/>
                <a:latin typeface="+mn-lt"/>
                <a:ea typeface="+mn-ea"/>
                <a:cs typeface="+mn-cs"/>
                <a:sym typeface="Wingdings"/>
              </a:rPr>
              <a:t> </a:t>
            </a:r>
            <a:r>
              <a:rPr lang="en-US" dirty="0" smtClean="0"/>
              <a:t>to review the different between records and rows, beginning by splitting some multi-valued cells: </a:t>
            </a:r>
            <a:r>
              <a:rPr lang="en-US" sz="1200" b="0" i="0" kern="1200" dirty="0" smtClean="0">
                <a:solidFill>
                  <a:schemeClr val="tx1"/>
                </a:solidFill>
                <a:effectLst/>
                <a:latin typeface="+mn-lt"/>
                <a:ea typeface="+mn-ea"/>
                <a:cs typeface="+mn-cs"/>
              </a:rPr>
              <a:t>Click the ‘Records’ option to change to Records mode. Note how the numbering has changed - indicating that several rows are related to the same record.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sz="1200" b="0" i="0" kern="1200" baseline="0" dirty="0" smtClean="0">
                <a:solidFill>
                  <a:schemeClr val="tx1"/>
                </a:solidFill>
                <a:effectLst/>
                <a:latin typeface="+mn-lt"/>
                <a:ea typeface="+mn-ea"/>
                <a:cs typeface="+mn-cs"/>
              </a:rPr>
              <a:t>again</a:t>
            </a:r>
            <a:r>
              <a:rPr lang="en-US" sz="1200" b="1" i="0" kern="1200" baseline="0" dirty="0" smtClean="0">
                <a:solidFill>
                  <a:schemeClr val="tx1"/>
                </a:solidFill>
                <a:effectLst/>
                <a:latin typeface="+mn-lt"/>
                <a:ea typeface="+mn-ea"/>
                <a:cs typeface="+mn-cs"/>
              </a:rPr>
              <a:t>, keep documenting in your log.txt, </a:t>
            </a:r>
            <a:r>
              <a:rPr lang="en-US" sz="1200" b="0" i="0" kern="1200" baseline="0" dirty="0" smtClean="0">
                <a:solidFill>
                  <a:schemeClr val="tx1"/>
                </a:solidFill>
                <a:effectLst/>
                <a:latin typeface="+mn-lt"/>
                <a:ea typeface="+mn-ea"/>
                <a:cs typeface="+mn-cs"/>
              </a:rPr>
              <a:t>try to record the separator/changes/operations/steps you did.</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exercise7 time: Give 5 mins for students to Use Clustering to clean up author data. Choose ‘Edit cells-&gt;Cluster and edit’ from the author column (which should be split into individual values from the last exercise). Using the ‘key collision’ method with the ‘fingerprint’ Keying Function work through the clusters of values, merging them to a single value where appropriate. Try changing the clustering method being used - which ones work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29</a:t>
            </a:fld>
            <a:endParaRPr lang="en-US"/>
          </a:p>
        </p:txBody>
      </p:sp>
    </p:spTree>
    <p:extLst>
      <p:ext uri="{BB962C8B-B14F-4D97-AF65-F5344CB8AC3E}">
        <p14:creationId xmlns:p14="http://schemas.microsoft.com/office/powerpoint/2010/main" val="2444776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16 is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30</a:t>
            </a:fld>
            <a:endParaRPr lang="en-US"/>
          </a:p>
        </p:txBody>
      </p:sp>
    </p:spTree>
    <p:extLst>
      <p:ext uri="{BB962C8B-B14F-4D97-AF65-F5344CB8AC3E}">
        <p14:creationId xmlns:p14="http://schemas.microsoft.com/office/powerpoint/2010/main" val="1660674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31</a:t>
            </a:fld>
            <a:endParaRPr lang="en-US"/>
          </a:p>
        </p:txBody>
      </p:sp>
    </p:spTree>
    <p:extLst>
      <p:ext uri="{BB962C8B-B14F-4D97-AF65-F5344CB8AC3E}">
        <p14:creationId xmlns:p14="http://schemas.microsoft.com/office/powerpoint/2010/main" val="66211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Demonstrate how to create a new project; how to do basic normalization; how to facet and cluster, and finally export your data with provenance info, etc.</a:t>
            </a:r>
          </a:p>
        </p:txBody>
      </p:sp>
      <p:sp>
        <p:nvSpPr>
          <p:cNvPr id="4" name="Slide Number Placeholder 3"/>
          <p:cNvSpPr>
            <a:spLocks noGrp="1"/>
          </p:cNvSpPr>
          <p:nvPr>
            <p:ph type="sldNum" sz="quarter" idx="10"/>
          </p:nvPr>
        </p:nvSpPr>
        <p:spPr/>
        <p:txBody>
          <a:bodyPr/>
          <a:lstStyle/>
          <a:p>
            <a:fld id="{69452884-F34C-3546-B1F2-A9C62DF79F98}" type="slidenum">
              <a:rPr lang="en-US" smtClean="0"/>
              <a:t>3</a:t>
            </a:fld>
            <a:endParaRPr lang="en-US"/>
          </a:p>
        </p:txBody>
      </p:sp>
    </p:spTree>
    <p:extLst>
      <p:ext uri="{BB962C8B-B14F-4D97-AF65-F5344CB8AC3E}">
        <p14:creationId xmlns:p14="http://schemas.microsoft.com/office/powerpoint/2010/main" val="584577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Before exploring on your own, I wanted</a:t>
            </a:r>
            <a:r>
              <a:rPr lang="en-US" baseline="0" dirty="0" smtClean="0"/>
              <a:t> to point out that you also have the option to do very sophisticated transformations using expressions.</a:t>
            </a:r>
          </a:p>
          <a:p>
            <a:r>
              <a:rPr lang="en-US" baseline="0" dirty="0" smtClean="0"/>
              <a:t>-- Those of you familiar with regular expressions can try it out under “Edit cells </a:t>
            </a:r>
            <a:r>
              <a:rPr lang="en-US" baseline="0" dirty="0" smtClean="0">
                <a:sym typeface="Wingdings"/>
              </a:rPr>
              <a:t> transformations”</a:t>
            </a:r>
          </a:p>
          <a:p>
            <a:r>
              <a:rPr lang="en-US" baseline="0" dirty="0" smtClean="0">
                <a:sym typeface="Wingdings"/>
              </a:rPr>
              <a:t>-- Quick reference guide (created by Rod </a:t>
            </a:r>
            <a:r>
              <a:rPr lang="en-US" baseline="0" dirty="0" err="1" smtClean="0">
                <a:sym typeface="Wingdings"/>
              </a:rPr>
              <a:t>Whiteley</a:t>
            </a:r>
            <a:r>
              <a:rPr lang="en-US" baseline="0" dirty="0" smtClean="0">
                <a:sym typeface="Wingdings"/>
              </a:rPr>
              <a:t>)</a:t>
            </a:r>
          </a:p>
          <a:p>
            <a:r>
              <a:rPr lang="en-US" baseline="0" dirty="0" smtClean="0">
                <a:sym typeface="Wingdings"/>
              </a:rPr>
              <a:t>-- If you aren’t familiar with using expressions, you might want to look at the introduction on </a:t>
            </a:r>
            <a:r>
              <a:rPr lang="en-US" baseline="0" dirty="0" err="1" smtClean="0">
                <a:sym typeface="Wingdings"/>
              </a:rPr>
              <a:t>Github</a:t>
            </a:r>
            <a:r>
              <a:rPr lang="en-US" baseline="0" dirty="0" smtClean="0">
                <a:sym typeface="Wingdings"/>
              </a:rPr>
              <a:t> to learn more.</a:t>
            </a:r>
          </a:p>
          <a:p>
            <a:r>
              <a:rPr lang="en-US" baseline="0" dirty="0" smtClean="0">
                <a:sym typeface="Wingdings"/>
              </a:rPr>
              <a:t>-- Give time to play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32</a:t>
            </a:fld>
            <a:endParaRPr lang="en-US"/>
          </a:p>
        </p:txBody>
      </p:sp>
    </p:spTree>
    <p:extLst>
      <p:ext uri="{BB962C8B-B14F-4D97-AF65-F5344CB8AC3E}">
        <p14:creationId xmlns:p14="http://schemas.microsoft.com/office/powerpoint/2010/main" val="649737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Chose which actions from your operation history that you’d like</a:t>
            </a:r>
            <a:r>
              <a:rPr lang="en-US" baseline="0" dirty="0" smtClean="0"/>
              <a:t> to extract</a:t>
            </a:r>
          </a:p>
          <a:p>
            <a:r>
              <a:rPr lang="en-US" baseline="0" dirty="0" smtClean="0"/>
              <a:t>-- Then copy the JSON into a new text file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34</a:t>
            </a:fld>
            <a:endParaRPr lang="en-US"/>
          </a:p>
        </p:txBody>
      </p:sp>
    </p:spTree>
    <p:extLst>
      <p:ext uri="{BB962C8B-B14F-4D97-AF65-F5344CB8AC3E}">
        <p14:creationId xmlns:p14="http://schemas.microsoft.com/office/powerpoint/2010/main" val="1338496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JSON into a new text file and save your work.  (I’m using Text Wrangler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35</a:t>
            </a:fld>
            <a:endParaRPr lang="en-US"/>
          </a:p>
        </p:txBody>
      </p:sp>
    </p:spTree>
    <p:extLst>
      <p:ext uri="{BB962C8B-B14F-4D97-AF65-F5344CB8AC3E}">
        <p14:creationId xmlns:p14="http://schemas.microsoft.com/office/powerpoint/2010/main" val="615554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that you have your JSON file</a:t>
            </a:r>
          </a:p>
          <a:p>
            <a:r>
              <a:rPr lang="en-US" baseline="0" dirty="0" smtClean="0"/>
              <a:t>-- You could re-open the menus data as a new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and apply that JSON to replicate the same set of transformations,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Use saved JSON code to repeat an analysis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36</a:t>
            </a:fld>
            <a:endParaRPr lang="en-US"/>
          </a:p>
        </p:txBody>
      </p:sp>
    </p:spTree>
    <p:extLst>
      <p:ext uri="{BB962C8B-B14F-4D97-AF65-F5344CB8AC3E}">
        <p14:creationId xmlns:p14="http://schemas.microsoft.com/office/powerpoint/2010/main" val="523379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your JSON from the text file you created into the blank text box</a:t>
            </a:r>
          </a:p>
          <a:p>
            <a:r>
              <a:rPr lang="en-US" dirty="0" smtClean="0"/>
              <a:t>-- Click</a:t>
            </a:r>
            <a:r>
              <a:rPr lang="en-US" baseline="0" dirty="0" smtClean="0"/>
              <a:t> “Perform Operations”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37</a:t>
            </a:fld>
            <a:endParaRPr lang="en-US"/>
          </a:p>
        </p:txBody>
      </p:sp>
    </p:spTree>
    <p:extLst>
      <p:ext uri="{BB962C8B-B14F-4D97-AF65-F5344CB8AC3E}">
        <p14:creationId xmlns:p14="http://schemas.microsoft.com/office/powerpoint/2010/main" val="1340899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now you can start your</a:t>
            </a:r>
            <a:r>
              <a:rPr lang="en-US" baseline="0" dirty="0" smtClean="0"/>
              <a:t> project having automatically completed a set of common transformations</a:t>
            </a:r>
          </a:p>
          <a:p>
            <a:r>
              <a:rPr lang="en-US" baseline="0" dirty="0" smtClean="0"/>
              <a:t>-- This is useful if…</a:t>
            </a:r>
          </a:p>
          <a:p>
            <a:r>
              <a:rPr lang="en-US" baseline="0" dirty="0" smtClean="0"/>
              <a:t>---- You want to document the changes you made to your data (</a:t>
            </a:r>
            <a:r>
              <a:rPr lang="en-US" baseline="0" dirty="0" err="1" smtClean="0"/>
              <a:t>protip</a:t>
            </a:r>
            <a:r>
              <a:rPr lang="en-US" baseline="0" dirty="0" smtClean="0"/>
              <a:t>: you do!)</a:t>
            </a:r>
          </a:p>
          <a:p>
            <a:r>
              <a:rPr lang="en-US" baseline="0" dirty="0" smtClean="0"/>
              <a:t>---- You want to use a clean copy of your data set for multiple purposes</a:t>
            </a:r>
          </a:p>
          <a:p>
            <a:r>
              <a:rPr lang="en-US" baseline="0" dirty="0" smtClean="0"/>
              <a:t>---- You have a series of files that have a similar organizational structure and you want to perform the same actions across multiple files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38</a:t>
            </a:fld>
            <a:endParaRPr lang="en-US"/>
          </a:p>
        </p:txBody>
      </p:sp>
    </p:spTree>
    <p:extLst>
      <p:ext uri="{BB962C8B-B14F-4D97-AF65-F5344CB8AC3E}">
        <p14:creationId xmlns:p14="http://schemas.microsoft.com/office/powerpoint/2010/main" val="963613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saving a project: </a:t>
            </a:r>
          </a:p>
          <a:p>
            <a:r>
              <a:rPr lang="en-US" dirty="0" smtClean="0"/>
              <a:t>    ---- </a:t>
            </a:r>
            <a:r>
              <a:rPr lang="en-US" sz="1200" b="0" i="0" kern="1200" dirty="0" smtClean="0">
                <a:solidFill>
                  <a:schemeClr val="tx1"/>
                </a:solidFill>
                <a:effectLst/>
                <a:latin typeface="+mn-lt"/>
                <a:ea typeface="+mn-ea"/>
                <a:cs typeface="+mn-cs"/>
              </a:rPr>
              <a:t>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save or export the project. This means you’re saving the data and all the information about the </a:t>
            </a:r>
            <a:r>
              <a:rPr lang="en-US" sz="1200" b="0" i="0" kern="1200" dirty="0" err="1" smtClean="0">
                <a:solidFill>
                  <a:schemeClr val="tx1"/>
                </a:solidFill>
                <a:effectLst/>
                <a:latin typeface="+mn-lt"/>
                <a:ea typeface="+mn-ea"/>
                <a:cs typeface="+mn-cs"/>
              </a:rPr>
              <a:t>cleaing</a:t>
            </a:r>
            <a:r>
              <a:rPr lang="en-US" sz="1200" b="0" i="0" kern="1200" dirty="0" smtClean="0">
                <a:solidFill>
                  <a:schemeClr val="tx1"/>
                </a:solidFill>
                <a:effectLst/>
                <a:latin typeface="+mn-lt"/>
                <a:ea typeface="+mn-ea"/>
                <a:cs typeface="+mn-cs"/>
              </a:rPr>
              <a:t> steps you’ve done. Once you’ve saved a Project, you can open it up again and be just where you left off.</a:t>
            </a:r>
            <a:endParaRPr lang="en-US" dirty="0" smtClean="0"/>
          </a:p>
          <a:p>
            <a:r>
              <a:rPr lang="en-US" dirty="0" smtClean="0"/>
              <a:t>-- exporting a project:</a:t>
            </a:r>
          </a:p>
          <a:p>
            <a:r>
              <a:rPr lang="en-US" dirty="0" smtClean="0"/>
              <a:t>    ---- Go to the 'Export' button in the top right. Click 'Export project'. This will save a compressed file that you can then open in </a:t>
            </a:r>
            <a:r>
              <a:rPr lang="en-US" dirty="0" err="1" smtClean="0"/>
              <a:t>OpenRefine</a:t>
            </a:r>
            <a:r>
              <a:rPr lang="en-US" dirty="0" smtClean="0"/>
              <a:t> that contains all the data and steps. </a:t>
            </a:r>
          </a:p>
          <a:p>
            <a:r>
              <a:rPr lang="en-US" dirty="0" smtClean="0"/>
              <a:t>    ---- for the data, notice usually 'Tab-separated values' or 'Comma-separated values' would be good choices. </a:t>
            </a:r>
            <a:endParaRPr lang="en-US" baseline="0" dirty="0" smtClean="0"/>
          </a:p>
          <a:p>
            <a:r>
              <a:rPr lang="en-US" baseline="0" dirty="0" smtClean="0"/>
              <a:t>    ---- BUT if you </a:t>
            </a:r>
            <a:r>
              <a:rPr lang="en-US" baseline="0" dirty="0" err="1" smtClean="0"/>
              <a:t>dowloaded</a:t>
            </a:r>
            <a:r>
              <a:rPr lang="en-US" baseline="0" dirty="0" smtClean="0"/>
              <a:t> the RDF extension there are also XML and Turtle serializations (which  would be especially good to use for your linked data projects)</a:t>
            </a:r>
          </a:p>
        </p:txBody>
      </p:sp>
      <p:sp>
        <p:nvSpPr>
          <p:cNvPr id="4" name="Slide Number Placeholder 3"/>
          <p:cNvSpPr>
            <a:spLocks noGrp="1"/>
          </p:cNvSpPr>
          <p:nvPr>
            <p:ph type="sldNum" sz="quarter" idx="10"/>
          </p:nvPr>
        </p:nvSpPr>
        <p:spPr/>
        <p:txBody>
          <a:bodyPr/>
          <a:lstStyle/>
          <a:p>
            <a:fld id="{0B16D777-8C63-864C-B683-9084BCCD835E}" type="slidenum">
              <a:rPr lang="en-US" smtClean="0"/>
              <a:t>39</a:t>
            </a:fld>
            <a:endParaRPr lang="en-US"/>
          </a:p>
        </p:txBody>
      </p:sp>
    </p:spTree>
    <p:extLst>
      <p:ext uri="{BB962C8B-B14F-4D97-AF65-F5344CB8AC3E}">
        <p14:creationId xmlns:p14="http://schemas.microsoft.com/office/powerpoint/2010/main" val="1384656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40</a:t>
            </a:fld>
            <a:endParaRPr lang="en-US"/>
          </a:p>
        </p:txBody>
      </p:sp>
    </p:spTree>
    <p:extLst>
      <p:ext uri="{BB962C8B-B14F-4D97-AF65-F5344CB8AC3E}">
        <p14:creationId xmlns:p14="http://schemas.microsoft.com/office/powerpoint/2010/main" val="2144076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neglect to get to this point</a:t>
            </a:r>
            <a:r>
              <a:rPr lang="en-US" baseline="0" dirty="0" smtClean="0"/>
              <a:t> and slide</a:t>
            </a:r>
          </a:p>
          <a:p>
            <a:endParaRPr lang="en-US" baseline="0" dirty="0" smtClean="0"/>
          </a:p>
          <a:p>
            <a:r>
              <a:rPr lang="en-US" baseline="0" dirty="0" smtClean="0"/>
              <a:t>Think about adding some more discussion points</a:t>
            </a:r>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41</a:t>
            </a:fld>
            <a:endParaRPr lang="en-US"/>
          </a:p>
        </p:txBody>
      </p:sp>
    </p:spTree>
    <p:extLst>
      <p:ext uri="{BB962C8B-B14F-4D97-AF65-F5344CB8AC3E}">
        <p14:creationId xmlns:p14="http://schemas.microsoft.com/office/powerpoint/2010/main" val="184199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Originally known as Freebase </a:t>
            </a:r>
            <a:r>
              <a:rPr lang="en-US" dirty="0" err="1" smtClean="0"/>
              <a:t>Gridworks</a:t>
            </a:r>
            <a:r>
              <a:rPr lang="en-US" dirty="0" smtClean="0"/>
              <a:t> and later as Google Refine,</a:t>
            </a:r>
            <a:r>
              <a:rPr lang="en-US" baseline="0" dirty="0" smtClean="0"/>
              <a:t> the tool became an open community resource in 2012.</a:t>
            </a:r>
          </a:p>
          <a:p>
            <a:r>
              <a:rPr lang="en-US" dirty="0" smtClean="0"/>
              <a:t>-- What</a:t>
            </a:r>
            <a:r>
              <a:rPr lang="en-US" baseline="0" dirty="0" smtClean="0"/>
              <a:t> is </a:t>
            </a:r>
            <a:r>
              <a:rPr lang="en-US" baseline="0" dirty="0" err="1" smtClean="0"/>
              <a:t>OpenRefine</a:t>
            </a:r>
            <a:r>
              <a:rPr lang="en-US" baseline="0" dirty="0" smtClean="0"/>
              <a:t>?</a:t>
            </a:r>
          </a:p>
          <a:p>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is described as a tool for working with ‘messy’ data - but what does this mean?</a:t>
            </a:r>
          </a:p>
          <a:p>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is most useful where you have data in a simple tabular format but with internal inconsistencies either in data formats, or where data appears, or in terminology used. It can help you:</a:t>
            </a:r>
          </a:p>
          <a:p>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 an overview of a data set</a:t>
            </a:r>
          </a:p>
          <a:p>
            <a:r>
              <a:rPr lang="en-US" sz="1200" b="0" i="0" kern="1200" dirty="0" smtClean="0">
                <a:solidFill>
                  <a:schemeClr val="tx1"/>
                </a:solidFill>
                <a:effectLst/>
                <a:latin typeface="+mn-lt"/>
                <a:ea typeface="+mn-ea"/>
                <a:cs typeface="+mn-cs"/>
              </a:rPr>
              <a:t>	---- Resolve inconsistencies in a data set</a:t>
            </a:r>
          </a:p>
          <a:p>
            <a:r>
              <a:rPr lang="en-US" sz="1200" b="0" i="0" kern="1200" dirty="0" smtClean="0">
                <a:solidFill>
                  <a:schemeClr val="tx1"/>
                </a:solidFill>
                <a:effectLst/>
                <a:latin typeface="+mn-lt"/>
                <a:ea typeface="+mn-ea"/>
                <a:cs typeface="+mn-cs"/>
              </a:rPr>
              <a:t>	---- Help you split data up into more granular parts</a:t>
            </a:r>
          </a:p>
          <a:p>
            <a:r>
              <a:rPr lang="en-US" sz="1200" b="0" i="0" kern="1200" dirty="0" smtClean="0">
                <a:solidFill>
                  <a:schemeClr val="tx1"/>
                </a:solidFill>
                <a:effectLst/>
                <a:latin typeface="+mn-lt"/>
                <a:ea typeface="+mn-ea"/>
                <a:cs typeface="+mn-cs"/>
              </a:rPr>
              <a:t>	---- Match local data up to other data sets</a:t>
            </a:r>
          </a:p>
          <a:p>
            <a:r>
              <a:rPr lang="en-US" sz="1200" b="0" i="0" kern="1200" dirty="0" smtClean="0">
                <a:solidFill>
                  <a:schemeClr val="tx1"/>
                </a:solidFill>
                <a:effectLst/>
                <a:latin typeface="+mn-lt"/>
                <a:ea typeface="+mn-ea"/>
                <a:cs typeface="+mn-cs"/>
              </a:rPr>
              <a:t>	---- Enhance a data set with data from other sources</a:t>
            </a:r>
          </a:p>
          <a:p>
            <a:r>
              <a:rPr lang="en-US" sz="1200" b="0" i="0" kern="1200" dirty="0" smtClean="0">
                <a:solidFill>
                  <a:schemeClr val="tx1"/>
                </a:solidFill>
                <a:effectLst/>
                <a:latin typeface="+mn-lt"/>
                <a:ea typeface="+mn-ea"/>
                <a:cs typeface="+mn-cs"/>
              </a:rPr>
              <a:t>    ---- Some common scenarios might be:</a:t>
            </a:r>
          </a:p>
          <a:p>
            <a:r>
              <a:rPr lang="en-US" sz="1200" b="0" i="0" kern="1200" dirty="0" smtClean="0">
                <a:solidFill>
                  <a:schemeClr val="tx1"/>
                </a:solidFill>
                <a:effectLst/>
                <a:latin typeface="+mn-lt"/>
                <a:ea typeface="+mn-ea"/>
                <a:cs typeface="+mn-cs"/>
              </a:rPr>
              <a:t>	---- Where you want to know how many times a particular value appears in a column in your data</a:t>
            </a:r>
          </a:p>
          <a:p>
            <a:r>
              <a:rPr lang="en-US" sz="1200" b="0" i="0" kern="1200" dirty="0" smtClean="0">
                <a:solidFill>
                  <a:schemeClr val="tx1"/>
                </a:solidFill>
                <a:effectLst/>
                <a:latin typeface="+mn-lt"/>
                <a:ea typeface="+mn-ea"/>
                <a:cs typeface="+mn-cs"/>
              </a:rPr>
              <a:t>	---- Where you want to know how values are distributed across your whole data set</a:t>
            </a:r>
          </a:p>
          <a:p>
            <a:r>
              <a:rPr lang="en-US" sz="1200" b="0" i="0" kern="1200" dirty="0" smtClean="0">
                <a:solidFill>
                  <a:schemeClr val="tx1"/>
                </a:solidFill>
                <a:effectLst/>
                <a:latin typeface="+mn-lt"/>
                <a:ea typeface="+mn-ea"/>
                <a:cs typeface="+mn-cs"/>
              </a:rPr>
              <a:t>	---- Where you have a list of dates which are formatted in different ways, and want to change all the dates in the list to a single common date format. </a:t>
            </a:r>
          </a:p>
          <a:p>
            <a:r>
              <a:rPr lang="en-US" sz="1200" b="0" i="0" kern="1200" dirty="0" smtClean="0">
                <a:solidFill>
                  <a:schemeClr val="tx1"/>
                </a:solidFill>
                <a:effectLst/>
                <a:latin typeface="+mn-lt"/>
                <a:ea typeface="+mn-ea"/>
                <a:cs typeface="+mn-cs"/>
              </a:rPr>
              <a:t>	---- Where you have a list of names or terms that differ from each other but refer to the same people, places or concepts.</a:t>
            </a:r>
          </a:p>
          <a:p>
            <a:r>
              <a:rPr lang="en-US" sz="1200" b="0" i="0" kern="1200" dirty="0" smtClean="0">
                <a:solidFill>
                  <a:schemeClr val="tx1"/>
                </a:solidFill>
                <a:effectLst/>
                <a:latin typeface="+mn-lt"/>
                <a:ea typeface="+mn-ea"/>
                <a:cs typeface="+mn-cs"/>
              </a:rPr>
              <a:t>	---- Where you have several bits of data combined together in a single column, and you want to separate them out into individual bits of data with one column for each bit of the data. For example going from a single address field (in the first column), to each part of the address in a separate field.</a:t>
            </a:r>
          </a:p>
          <a:p>
            <a:r>
              <a:rPr lang="en-US" sz="1200" b="0" i="0" kern="1200" dirty="0" smtClean="0">
                <a:solidFill>
                  <a:schemeClr val="tx1"/>
                </a:solidFill>
                <a:effectLst/>
                <a:latin typeface="+mn-lt"/>
                <a:ea typeface="+mn-ea"/>
                <a:cs typeface="+mn-cs"/>
              </a:rPr>
              <a:t>	---- Where you want to add to your data from an external data source</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a:t>
            </a:fld>
            <a:endParaRPr lang="en-US"/>
          </a:p>
        </p:txBody>
      </p:sp>
    </p:spTree>
    <p:extLst>
      <p:ext uri="{BB962C8B-B14F-4D97-AF65-F5344CB8AC3E}">
        <p14:creationId xmlns:p14="http://schemas.microsoft.com/office/powerpoint/2010/main" val="4130036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the rest of the session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5</a:t>
            </a:fld>
            <a:endParaRPr lang="en-US"/>
          </a:p>
        </p:txBody>
      </p:sp>
    </p:spTree>
    <p:extLst>
      <p:ext uri="{BB962C8B-B14F-4D97-AF65-F5344CB8AC3E}">
        <p14:creationId xmlns:p14="http://schemas.microsoft.com/office/powerpoint/2010/main" val="8812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overview: next slide</a:t>
            </a:r>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10516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Bottom line:  All d</a:t>
            </a:r>
            <a:r>
              <a:rPr lang="en-US" baseline="0" dirty="0" smtClean="0"/>
              <a:t>ata need to be analyzed and cleaned.  The bigger the dataset, the greater the likelihood of error. Data quality is fundamental to data curation.</a:t>
            </a:r>
            <a:endParaRPr lang="en-US" dirty="0" smtClean="0"/>
          </a:p>
          <a:p>
            <a:r>
              <a:rPr lang="en-US" dirty="0" err="1" smtClean="0"/>
              <a:t>Brainstorming_logs</a:t>
            </a:r>
            <a:r>
              <a:rPr lang="en-US" dirty="0" smtClean="0"/>
              <a:t>,</a:t>
            </a:r>
            <a:r>
              <a:rPr lang="en-US" baseline="0" dirty="0" smtClean="0"/>
              <a:t> observation,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MCZBASE: </a:t>
            </a:r>
            <a:r>
              <a:rPr lang="en-US" sz="1200" b="0" i="0" u="sng" kern="1200" dirty="0" smtClean="0">
                <a:solidFill>
                  <a:schemeClr val="tx1"/>
                </a:solidFill>
                <a:effectLst/>
                <a:latin typeface="+mn-lt"/>
                <a:ea typeface="+mn-ea"/>
                <a:cs typeface="+mn-cs"/>
                <a:hlinkClick r:id="rId3"/>
              </a:rPr>
              <a:t>Harvard Museum of Comparative Zoology</a:t>
            </a:r>
            <a:r>
              <a:rPr lang="en-US" sz="1200" b="0" i="0" u="sng" kern="1200" dirty="0" smtClean="0">
                <a:solidFill>
                  <a:schemeClr val="tx1"/>
                </a:solidFill>
                <a:effectLst/>
                <a:latin typeface="+mn-lt"/>
                <a:ea typeface="+mn-ea"/>
                <a:cs typeface="+mn-cs"/>
              </a:rPr>
              <a:t>,</a:t>
            </a:r>
            <a:r>
              <a:rPr lang="en-US" sz="1200" b="0" i="0" u="sng" kern="1200" baseline="0" dirty="0" smtClean="0">
                <a:solidFill>
                  <a:schemeClr val="tx1"/>
                </a:solidFill>
                <a:effectLst/>
                <a:latin typeface="+mn-lt"/>
                <a:ea typeface="+mn-ea"/>
                <a:cs typeface="+mn-cs"/>
              </a:rPr>
              <a:t> A database of the zoology collection, retrieved from SQL database where </a:t>
            </a:r>
            <a:r>
              <a:rPr lang="en-US" sz="1200" b="0" i="0" u="sng" kern="1200" baseline="0" dirty="0" err="1" smtClean="0">
                <a:solidFill>
                  <a:schemeClr val="tx1"/>
                </a:solidFill>
                <a:effectLst/>
                <a:latin typeface="+mn-lt"/>
                <a:ea typeface="+mn-ea"/>
                <a:cs typeface="+mn-cs"/>
              </a:rPr>
              <a:t>pulication_id</a:t>
            </a:r>
            <a:r>
              <a:rPr lang="en-US" sz="1200" b="0" i="0" u="sng" kern="1200" baseline="0" dirty="0" smtClean="0">
                <a:solidFill>
                  <a:schemeClr val="tx1"/>
                </a:solidFill>
                <a:effectLst/>
                <a:latin typeface="+mn-lt"/>
                <a:ea typeface="+mn-ea"/>
                <a:cs typeface="+mn-cs"/>
              </a:rPr>
              <a:t> is not null.</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step 1: overview,</a:t>
            </a:r>
          </a:p>
          <a:p>
            <a:r>
              <a:rPr lang="en-US" sz="1200" kern="1200" dirty="0" smtClean="0">
                <a:solidFill>
                  <a:schemeClr val="tx1"/>
                </a:solidFill>
                <a:latin typeface="+mn-lt"/>
                <a:ea typeface="+mn-ea"/>
                <a:cs typeface="+mn-cs"/>
              </a:rPr>
              <a:t>581 rows x 11 columns</a:t>
            </a:r>
          </a:p>
          <a:p>
            <a:r>
              <a:rPr lang="en-US" sz="1200" kern="1200" dirty="0" smtClean="0">
                <a:solidFill>
                  <a:schemeClr val="tx1"/>
                </a:solidFill>
                <a:latin typeface="+mn-lt"/>
                <a:ea typeface="+mn-ea"/>
                <a:cs typeface="+mn-cs"/>
              </a:rPr>
              <a:t>- 6 numeric columns: </a:t>
            </a:r>
          </a:p>
          <a:p>
            <a:r>
              <a:rPr lang="en-US" sz="1200" kern="1200" dirty="0" smtClean="0">
                <a:solidFill>
                  <a:schemeClr val="tx1"/>
                </a:solidFill>
                <a:latin typeface="+mn-lt"/>
                <a:ea typeface="+mn-ea"/>
                <a:cs typeface="+mn-cs"/>
              </a:rPr>
              <a:t>(1). column 1: PUBLICATION_ID</a:t>
            </a:r>
          </a:p>
          <a:p>
            <a:r>
              <a:rPr lang="en-US" sz="1200" kern="1200" dirty="0" smtClean="0">
                <a:solidFill>
                  <a:schemeClr val="tx1"/>
                </a:solidFill>
                <a:latin typeface="+mn-lt"/>
                <a:ea typeface="+mn-ea"/>
                <a:cs typeface="+mn-cs"/>
              </a:rPr>
              <a:t>(2). column 3: PUBLISHED_YEAR</a:t>
            </a:r>
          </a:p>
          <a:p>
            <a:r>
              <a:rPr lang="en-US" sz="1200" kern="1200" dirty="0" smtClean="0">
                <a:solidFill>
                  <a:schemeClr val="tx1"/>
                </a:solidFill>
                <a:latin typeface="+mn-lt"/>
                <a:ea typeface="+mn-ea"/>
                <a:cs typeface="+mn-cs"/>
              </a:rPr>
              <a:t>OP: 164 choices, including 1 (0) and 1 (blank), spanning 1832-2010</a:t>
            </a:r>
          </a:p>
          <a:p>
            <a:r>
              <a:rPr lang="en-US" sz="1200" kern="1200" dirty="0" smtClean="0">
                <a:solidFill>
                  <a:schemeClr val="tx1"/>
                </a:solidFill>
                <a:latin typeface="+mn-lt"/>
                <a:ea typeface="+mn-ea"/>
                <a:cs typeface="+mn-cs"/>
              </a:rPr>
              <a:t>(3). column 7: VOLUME_NUMBER</a:t>
            </a:r>
          </a:p>
          <a:p>
            <a:r>
              <a:rPr lang="en-US" sz="1200" kern="1200" dirty="0" smtClean="0">
                <a:solidFill>
                  <a:schemeClr val="tx1"/>
                </a:solidFill>
                <a:latin typeface="+mn-lt"/>
                <a:ea typeface="+mn-ea"/>
                <a:cs typeface="+mn-cs"/>
              </a:rPr>
              <a:t>OR: 130 choices, including 124 (blank)</a:t>
            </a:r>
          </a:p>
          <a:p>
            <a:r>
              <a:rPr lang="en-US" sz="1200" kern="1200" dirty="0" smtClean="0">
                <a:solidFill>
                  <a:schemeClr val="tx1"/>
                </a:solidFill>
                <a:latin typeface="+mn-lt"/>
                <a:ea typeface="+mn-ea"/>
                <a:cs typeface="+mn-cs"/>
              </a:rPr>
              <a:t>(4). column 8: ISSUE_NUMBER</a:t>
            </a:r>
          </a:p>
          <a:p>
            <a:r>
              <a:rPr lang="en-US" sz="1200" kern="1200" dirty="0" smtClean="0">
                <a:solidFill>
                  <a:schemeClr val="tx1"/>
                </a:solidFill>
                <a:latin typeface="+mn-lt"/>
                <a:ea typeface="+mn-ea"/>
                <a:cs typeface="+mn-cs"/>
              </a:rPr>
              <a:t>OR: 72 choices, including 236 (blank)</a:t>
            </a:r>
          </a:p>
          <a:p>
            <a:r>
              <a:rPr lang="en-US" sz="1200" kern="1200" dirty="0" smtClean="0">
                <a:solidFill>
                  <a:schemeClr val="tx1"/>
                </a:solidFill>
                <a:latin typeface="+mn-lt"/>
                <a:ea typeface="+mn-ea"/>
                <a:cs typeface="+mn-cs"/>
              </a:rPr>
              <a:t>(5). column 9: BEGINS_PAGE_NUMBER</a:t>
            </a:r>
          </a:p>
          <a:p>
            <a:r>
              <a:rPr lang="en-US" sz="1200" kern="1200" dirty="0" smtClean="0">
                <a:solidFill>
                  <a:schemeClr val="tx1"/>
                </a:solidFill>
                <a:latin typeface="+mn-lt"/>
                <a:ea typeface="+mn-ea"/>
                <a:cs typeface="+mn-cs"/>
              </a:rPr>
              <a:t>OR: 349 choices, including 35 (blank)</a:t>
            </a:r>
          </a:p>
          <a:p>
            <a:r>
              <a:rPr lang="en-US" sz="1200" kern="1200" dirty="0" smtClean="0">
                <a:solidFill>
                  <a:schemeClr val="tx1"/>
                </a:solidFill>
                <a:latin typeface="+mn-lt"/>
                <a:ea typeface="+mn-ea"/>
                <a:cs typeface="+mn-cs"/>
              </a:rPr>
              <a:t>(6). column 10: ENDS_PAGE_NUMBER</a:t>
            </a:r>
          </a:p>
          <a:p>
            <a:r>
              <a:rPr lang="en-US" sz="1200" kern="1200" dirty="0" smtClean="0">
                <a:solidFill>
                  <a:schemeClr val="tx1"/>
                </a:solidFill>
                <a:latin typeface="+mn-lt"/>
                <a:ea typeface="+mn-ea"/>
                <a:cs typeface="+mn-cs"/>
              </a:rPr>
              <a:t>OR: 157 choices, including 349 (blank)</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constraints:</a:t>
            </a:r>
          </a:p>
          <a:p>
            <a:r>
              <a:rPr lang="en-US" sz="1200" kern="1200" dirty="0" smtClean="0">
                <a:solidFill>
                  <a:schemeClr val="tx1"/>
                </a:solidFill>
                <a:latin typeface="+mn-lt"/>
                <a:ea typeface="+mn-ea"/>
                <a:cs typeface="+mn-cs"/>
              </a:rPr>
              <a:t>(1). publication id should be unique in column 1: satisfied</a:t>
            </a:r>
          </a:p>
          <a:p>
            <a:r>
              <a:rPr lang="en-US" sz="1200" kern="1200" dirty="0" smtClean="0">
                <a:solidFill>
                  <a:schemeClr val="tx1"/>
                </a:solidFill>
                <a:latin typeface="+mn-lt"/>
                <a:ea typeface="+mn-ea"/>
                <a:cs typeface="+mn-cs"/>
              </a:rPr>
              <a:t>(2). BEGINS_PAGE_NUMBER &lt;= ENDS_PAGE_NUMBER: column 9 &lt;= column 10</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- 5 text columns:</a:t>
            </a:r>
          </a:p>
          <a:p>
            <a:r>
              <a:rPr lang="en-US" sz="1200" kern="1200" dirty="0" smtClean="0">
                <a:solidFill>
                  <a:schemeClr val="tx1"/>
                </a:solidFill>
                <a:latin typeface="+mn-lt"/>
                <a:ea typeface="+mn-ea"/>
                <a:cs typeface="+mn-cs"/>
              </a:rPr>
              <a:t>(1). column 2: MCZBASE.GET_PUBLICATION_AUTHORS_ALL(P.PUBLICATION_ID)</a:t>
            </a:r>
          </a:p>
          <a:p>
            <a:r>
              <a:rPr lang="en-US" sz="1200" kern="1200" dirty="0" err="1" smtClean="0">
                <a:solidFill>
                  <a:schemeClr val="tx1"/>
                </a:solidFill>
                <a:latin typeface="+mn-lt"/>
                <a:ea typeface="+mn-ea"/>
                <a:cs typeface="+mn-cs"/>
              </a:rPr>
              <a:t>OpenRefine</a:t>
            </a:r>
            <a:r>
              <a:rPr lang="en-US" sz="1200" kern="1200" dirty="0" smtClean="0">
                <a:solidFill>
                  <a:schemeClr val="tx1"/>
                </a:solidFill>
                <a:latin typeface="+mn-lt"/>
                <a:ea typeface="+mn-ea"/>
                <a:cs typeface="+mn-cs"/>
              </a:rPr>
              <a:t> (OR): 314 choices, including 1 (no agent data)</a:t>
            </a:r>
          </a:p>
          <a:p>
            <a:r>
              <a:rPr lang="en-US" sz="1200" kern="1200" dirty="0" smtClean="0">
                <a:solidFill>
                  <a:schemeClr val="tx1"/>
                </a:solidFill>
                <a:latin typeface="+mn-lt"/>
                <a:ea typeface="+mn-ea"/>
                <a:cs typeface="+mn-cs"/>
              </a:rPr>
              <a:t>(2). column 4: PUBLICATION_TITLE</a:t>
            </a:r>
          </a:p>
          <a:p>
            <a:r>
              <a:rPr lang="en-US" sz="1200" kern="1200" dirty="0" smtClean="0">
                <a:solidFill>
                  <a:schemeClr val="tx1"/>
                </a:solidFill>
                <a:latin typeface="+mn-lt"/>
                <a:ea typeface="+mn-ea"/>
                <a:cs typeface="+mn-cs"/>
              </a:rPr>
              <a:t>OR: 127 choices, including 454 (no article title available)</a:t>
            </a:r>
          </a:p>
          <a:p>
            <a:r>
              <a:rPr lang="en-US" sz="1200" kern="1200" dirty="0" smtClean="0">
                <a:solidFill>
                  <a:schemeClr val="tx1"/>
                </a:solidFill>
                <a:latin typeface="+mn-lt"/>
                <a:ea typeface="+mn-ea"/>
                <a:cs typeface="+mn-cs"/>
              </a:rPr>
              <a:t>(3). column 5: JOURNAL_NAME</a:t>
            </a:r>
          </a:p>
          <a:p>
            <a:r>
              <a:rPr lang="en-US" sz="1200" kern="1200" dirty="0" smtClean="0">
                <a:solidFill>
                  <a:schemeClr val="tx1"/>
                </a:solidFill>
                <a:latin typeface="+mn-lt"/>
                <a:ea typeface="+mn-ea"/>
                <a:cs typeface="+mn-cs"/>
              </a:rPr>
              <a:t>OR: 312 choices, cluster (key collision): 312 choices -&gt; 290 choices</a:t>
            </a:r>
          </a:p>
          <a:p>
            <a:r>
              <a:rPr lang="en-US" sz="1200" kern="1200" dirty="0" smtClean="0">
                <a:solidFill>
                  <a:schemeClr val="tx1"/>
                </a:solidFill>
                <a:latin typeface="+mn-lt"/>
                <a:ea typeface="+mn-ea"/>
                <a:cs typeface="+mn-cs"/>
              </a:rPr>
              <a:t>(4). column 6: JOURNAL_ABBREVIATION</a:t>
            </a:r>
          </a:p>
          <a:p>
            <a:r>
              <a:rPr lang="en-US" sz="1200" kern="1200" dirty="0" smtClean="0">
                <a:solidFill>
                  <a:schemeClr val="tx1"/>
                </a:solidFill>
                <a:latin typeface="+mn-lt"/>
                <a:ea typeface="+mn-ea"/>
                <a:cs typeface="+mn-cs"/>
              </a:rPr>
              <a:t>OR: 311 choices, cluster (key collision): 311 choices -&gt; 287 choices</a:t>
            </a:r>
          </a:p>
          <a:p>
            <a:r>
              <a:rPr lang="en-US" sz="1200" kern="1200" dirty="0" smtClean="0">
                <a:solidFill>
                  <a:schemeClr val="tx1"/>
                </a:solidFill>
                <a:latin typeface="+mn-lt"/>
                <a:ea typeface="+mn-ea"/>
                <a:cs typeface="+mn-cs"/>
              </a:rPr>
              <a:t>(5). column 11: PUBLISHER_NAME</a:t>
            </a:r>
          </a:p>
          <a:p>
            <a:r>
              <a:rPr lang="en-US" sz="1200" kern="1200" dirty="0" smtClean="0">
                <a:solidFill>
                  <a:schemeClr val="tx1"/>
                </a:solidFill>
                <a:latin typeface="+mn-lt"/>
                <a:ea typeface="+mn-ea"/>
                <a:cs typeface="+mn-cs"/>
              </a:rPr>
              <a:t>OR: 1 choice, including 579 (blank)</a:t>
            </a:r>
          </a:p>
          <a:p>
            <a:r>
              <a:rPr lang="en-US" sz="1200" kern="1200" dirty="0" smtClean="0">
                <a:solidFill>
                  <a:schemeClr val="tx1"/>
                </a:solidFill>
                <a:latin typeface="+mn-lt"/>
                <a:ea typeface="+mn-ea"/>
                <a:cs typeface="+mn-cs"/>
              </a:rPr>
              <a:t>constraints:</a:t>
            </a:r>
          </a:p>
          <a:p>
            <a:r>
              <a:rPr lang="en-US" sz="1200" kern="1200" dirty="0" smtClean="0">
                <a:solidFill>
                  <a:schemeClr val="tx1"/>
                </a:solidFill>
                <a:latin typeface="+mn-lt"/>
                <a:ea typeface="+mn-ea"/>
                <a:cs typeface="+mn-cs"/>
              </a:rPr>
              <a:t>(1). column 2: Last, First initial consistency</a:t>
            </a:r>
          </a:p>
          <a:p>
            <a:r>
              <a:rPr lang="en-US" sz="1200" kern="1200" dirty="0" smtClean="0">
                <a:solidFill>
                  <a:schemeClr val="tx1"/>
                </a:solidFill>
                <a:latin typeface="+mn-lt"/>
                <a:ea typeface="+mn-ea"/>
                <a:cs typeface="+mn-cs"/>
              </a:rPr>
              <a:t>OR cluster-&gt;method (key collision)-&gt;single authors: 314 choices -&gt; 310 choices </a:t>
            </a:r>
          </a:p>
          <a:p>
            <a:r>
              <a:rPr lang="en-US" sz="1200" kern="1200" dirty="0" smtClean="0">
                <a:solidFill>
                  <a:schemeClr val="tx1"/>
                </a:solidFill>
                <a:latin typeface="+mn-lt"/>
                <a:ea typeface="+mn-ea"/>
                <a:cs typeface="+mn-cs"/>
              </a:rPr>
              <a:t>OR cluster -&gt; method (nearest neighbor), distance function (</a:t>
            </a:r>
            <a:r>
              <a:rPr lang="en-US" sz="1200" kern="1200" dirty="0" err="1" smtClean="0">
                <a:solidFill>
                  <a:schemeClr val="tx1"/>
                </a:solidFill>
                <a:latin typeface="+mn-lt"/>
                <a:ea typeface="+mn-ea"/>
                <a:cs typeface="+mn-cs"/>
              </a:rPr>
              <a:t>levenshtein</a:t>
            </a:r>
            <a:r>
              <a:rPr lang="en-US" sz="1200" kern="1200" dirty="0" smtClean="0">
                <a:solidFill>
                  <a:schemeClr val="tx1"/>
                </a:solidFill>
                <a:latin typeface="+mn-lt"/>
                <a:ea typeface="+mn-ea"/>
                <a:cs typeface="+mn-cs"/>
              </a:rPr>
              <a:t>), radius (1.0), block chars (6): 310 choices -&gt; 307 choices</a:t>
            </a:r>
          </a:p>
          <a:p>
            <a:r>
              <a:rPr lang="en-US" sz="1200" kern="1200" dirty="0" smtClean="0">
                <a:solidFill>
                  <a:schemeClr val="tx1"/>
                </a:solidFill>
                <a:latin typeface="+mn-lt"/>
                <a:ea typeface="+mn-ea"/>
                <a:cs typeface="+mn-cs"/>
              </a:rPr>
              <a:t>(2). column 4: complete missing titles</a:t>
            </a:r>
          </a:p>
          <a:p>
            <a:r>
              <a:rPr lang="en-US" sz="1200" kern="1200" dirty="0" smtClean="0">
                <a:solidFill>
                  <a:schemeClr val="tx1"/>
                </a:solidFill>
                <a:latin typeface="+mn-lt"/>
                <a:ea typeface="+mn-ea"/>
                <a:cs typeface="+mn-cs"/>
              </a:rPr>
              <a:t>(3). column 5: journal name should be full name rather than abbreviation, thus at least equal or longer than journal abbreviation in column 6</a:t>
            </a:r>
          </a:p>
          <a:p>
            <a:r>
              <a:rPr lang="en-US" sz="1200" kern="1200" dirty="0" smtClean="0">
                <a:solidFill>
                  <a:schemeClr val="tx1"/>
                </a:solidFill>
                <a:latin typeface="+mn-lt"/>
                <a:ea typeface="+mn-ea"/>
                <a:cs typeface="+mn-cs"/>
              </a:rPr>
              <a:t>(4). column 6: journal abbreviation should be abridged, thus at least equal or shorter than journal name in column 5</a:t>
            </a:r>
          </a:p>
          <a:p>
            <a:r>
              <a:rPr lang="en-US" sz="1200" kern="1200" dirty="0" smtClean="0">
                <a:solidFill>
                  <a:schemeClr val="tx1"/>
                </a:solidFill>
                <a:latin typeface="+mn-lt"/>
                <a:ea typeface="+mn-ea"/>
                <a:cs typeface="+mn-cs"/>
              </a:rPr>
              <a:t>(5). complete missing publisher name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7</a:t>
            </a:fld>
            <a:endParaRPr lang="en-US"/>
          </a:p>
        </p:txBody>
      </p:sp>
    </p:spTree>
    <p:extLst>
      <p:ext uri="{BB962C8B-B14F-4D97-AF65-F5344CB8AC3E}">
        <p14:creationId xmlns:p14="http://schemas.microsoft.com/office/powerpoint/2010/main" val="102980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Start the program. (Double-click on the google-refine</a:t>
            </a:r>
            <a:r>
              <a:rPr lang="en-US" sz="1200" b="0" i="0" kern="1200" baseline="0" dirty="0" smtClean="0">
                <a:solidFill>
                  <a:schemeClr val="tx1"/>
                </a:solidFill>
                <a:effectLst/>
                <a:latin typeface="+mn-lt"/>
                <a:ea typeface="+mn-ea"/>
                <a:cs typeface="+mn-cs"/>
              </a:rPr>
              <a:t> application</a:t>
            </a:r>
            <a:r>
              <a:rPr lang="en-US" sz="1200" b="0" i="0" kern="1200" dirty="0" smtClean="0">
                <a:solidFill>
                  <a:schemeClr val="tx1"/>
                </a:solidFill>
                <a:effectLst/>
                <a:latin typeface="+mn-lt"/>
                <a:ea typeface="+mn-ea"/>
                <a:cs typeface="+mn-cs"/>
              </a:rPr>
              <a:t>. Java services will start on your machine, and Refine will open in your web browser). </a:t>
            </a:r>
            <a:r>
              <a:rPr lang="en-US" sz="1200" b="0" i="1" kern="1200" dirty="0" smtClean="0">
                <a:solidFill>
                  <a:schemeClr val="tx1"/>
                </a:solidFill>
                <a:effectLst/>
                <a:latin typeface="+mn-lt"/>
                <a:ea typeface="+mn-ea"/>
                <a:cs typeface="+mn-cs"/>
              </a:rPr>
              <a:t>If Open Refine does not open in a browser window, open your browser and type the address http://127.0.0.1:3333/ to take you to the Open Refine interface.</a:t>
            </a:r>
            <a:endParaRPr lang="en-US" dirty="0" smtClean="0"/>
          </a:p>
          <a:p>
            <a:r>
              <a:rPr lang="en-US" dirty="0" smtClean="0"/>
              <a:t>-- Choose create project (notice that you can also open projects</a:t>
            </a:r>
            <a:r>
              <a:rPr lang="en-US" baseline="0" dirty="0" smtClean="0"/>
              <a:t> you’ve worked on previously or import projects. The import feature is especially useful for collaboration). </a:t>
            </a:r>
            <a:r>
              <a:rPr lang="en-US" sz="1200" b="0" i="0" kern="1200" dirty="0" smtClean="0">
                <a:solidFill>
                  <a:schemeClr val="tx1"/>
                </a:solidFill>
                <a:effectLst/>
                <a:latin typeface="+mn-lt"/>
                <a:ea typeface="+mn-ea"/>
                <a:cs typeface="+mn-cs"/>
              </a:rPr>
              <a:t>There are several options for getting your data set into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upload or import files in a variety of formats including: TSV (tab-separated values), CSV</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(comma-separated values), Excel JSON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notation), XML, Google Spreadsheet, etc.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Upload “mczbase_IP_publications_2015Aug28.csv”.  Caveat:  </a:t>
            </a:r>
            <a:r>
              <a:rPr lang="en-US" dirty="0" err="1" smtClean="0"/>
              <a:t>OpenRefine</a:t>
            </a:r>
            <a:r>
              <a:rPr lang="en-US" baseline="0" dirty="0" smtClean="0"/>
              <a:t> can get pretty slow if you ingest too many records, aka. the very large data file. But It’s possible to allocate additional memory to Open Refine when working with large datasets, but not for the purposes of this demo.  If this is important to you, we can discuss it after the basics hands-on session.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sz="1200" b="0" i="0" kern="1200" dirty="0" smtClean="0">
                <a:solidFill>
                  <a:schemeClr val="tx1"/>
                </a:solidFill>
                <a:effectLst/>
                <a:latin typeface="+mn-lt"/>
                <a:ea typeface="+mn-ea"/>
                <a:cs typeface="+mn-cs"/>
              </a:rPr>
              <a:t>The next screen gives you some options to ensure that the data gets imported into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correctly.</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8</a:t>
            </a:fld>
            <a:endParaRPr lang="en-US"/>
          </a:p>
        </p:txBody>
      </p:sp>
    </p:spTree>
    <p:extLst>
      <p:ext uri="{BB962C8B-B14F-4D97-AF65-F5344CB8AC3E}">
        <p14:creationId xmlns:p14="http://schemas.microsoft.com/office/powerpoint/2010/main" val="1843716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 </a:t>
            </a:r>
            <a:r>
              <a:rPr lang="en-US" sz="1200" b="0" i="0" kern="1200" dirty="0" smtClean="0">
                <a:solidFill>
                  <a:schemeClr val="tx1"/>
                </a:solidFill>
                <a:effectLst/>
                <a:latin typeface="+mn-lt"/>
                <a:ea typeface="+mn-ea"/>
                <a:cs typeface="+mn-cs"/>
              </a:rPr>
              <a:t>The options vary depending on the type of data you are importing.</a:t>
            </a:r>
            <a:r>
              <a:rPr lang="en-US" sz="1200" b="0" i="0" kern="1200" baseline="0" dirty="0" smtClean="0">
                <a:solidFill>
                  <a:schemeClr val="tx1"/>
                </a:solidFill>
                <a:effectLst/>
                <a:latin typeface="+mn-lt"/>
                <a:ea typeface="+mn-ea"/>
                <a:cs typeface="+mn-cs"/>
              </a:rPr>
              <a:t> </a:t>
            </a:r>
            <a:r>
              <a:rPr lang="en-US" baseline="0" dirty="0" smtClean="0"/>
              <a:t>for this data set, be sure that</a:t>
            </a:r>
            <a:r>
              <a:rPr lang="en-US" sz="1200" b="0" i="0" kern="1200" dirty="0" smtClean="0">
                <a:solidFill>
                  <a:schemeClr val="tx1"/>
                </a:solidFill>
                <a:effectLst/>
                <a:latin typeface="+mn-lt"/>
                <a:ea typeface="+mn-ea"/>
                <a:cs typeface="+mn-cs"/>
              </a:rPr>
              <a:t>:</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Set the ‘Character encoding’ to ‘UTF-8’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baseline="0" dirty="0" smtClean="0"/>
              <a:t>Columns are set as CSV</a:t>
            </a:r>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Ensure the first row is parsed as the column</a:t>
            </a:r>
            <a:r>
              <a:rPr lang="en-US" sz="1200" b="0" i="0" kern="1200" baseline="0" dirty="0" smtClean="0">
                <a:solidFill>
                  <a:schemeClr val="tx1"/>
                </a:solidFill>
                <a:effectLst/>
                <a:latin typeface="+mn-lt"/>
                <a:ea typeface="+mn-ea"/>
                <a:cs typeface="+mn-cs"/>
              </a:rPr>
              <a:t> header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Make sure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(doesn’t) tries to automatically detect numbers and dates, in this case 6 columns are</a:t>
            </a:r>
            <a:r>
              <a:rPr lang="en-US" sz="1200" b="0" i="0" kern="1200" baseline="0" dirty="0" smtClean="0">
                <a:solidFill>
                  <a:schemeClr val="tx1"/>
                </a:solidFill>
                <a:effectLst/>
                <a:latin typeface="+mn-lt"/>
                <a:ea typeface="+mn-ea"/>
                <a:cs typeface="+mn-cs"/>
              </a:rPr>
              <a:t> highlighted in green as numeric.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a:t>
            </a:r>
            <a:r>
              <a:rPr lang="en-US" baseline="0" dirty="0" smtClean="0"/>
              <a:t>note quotation marks option.  In this case, we have it checked, but if you use quotations in your data set for other purposes it may cause parsing issues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effectLst/>
              </a:rPr>
              <a:t>-- </a:t>
            </a:r>
            <a:r>
              <a:rPr lang="en-US" baseline="0" dirty="0" smtClean="0"/>
              <a:t>When you selected among options, click “update preview”, review again, and if all looks well, choose a project name and click “create project &gt;&gt;”</a:t>
            </a:r>
          </a:p>
          <a:p>
            <a:r>
              <a:rPr lang="en-US" baseline="0" dirty="0" smtClean="0"/>
              <a:t>-- </a:t>
            </a:r>
            <a:r>
              <a:rPr lang="en-US" sz="1200" b="0" i="0" kern="1200" dirty="0" smtClean="0">
                <a:solidFill>
                  <a:schemeClr val="tx1"/>
                </a:solidFill>
                <a:effectLst/>
                <a:latin typeface="+mn-lt"/>
                <a:ea typeface="+mn-ea"/>
                <a:cs typeface="+mn-cs"/>
              </a:rPr>
              <a:t>This will create the project and open it for you. Projects are saved as you work on them, there is no need to save copies as you go along.</a:t>
            </a:r>
          </a:p>
          <a:p>
            <a:r>
              <a:rPr lang="en-US" sz="1200" b="0" i="0" kern="1200" dirty="0" smtClean="0">
                <a:solidFill>
                  <a:schemeClr val="tx1"/>
                </a:solidFill>
                <a:effectLst/>
                <a:latin typeface="+mn-lt"/>
                <a:ea typeface="+mn-ea"/>
                <a:cs typeface="+mn-cs"/>
              </a:rPr>
              <a:t>To open an existing project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click ‘Open Project’ from the main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screen (in the left hand menu). When you click this, you will see a list of the existing projects and can click on a project’s name to open it.</a:t>
            </a:r>
          </a:p>
          <a:p>
            <a:r>
              <a:rPr lang="en-US" sz="1200" b="0" i="0" kern="1200" dirty="0" smtClean="0">
                <a:solidFill>
                  <a:schemeClr val="tx1"/>
                </a:solidFill>
                <a:effectLst/>
                <a:latin typeface="+mn-lt"/>
                <a:ea typeface="+mn-ea"/>
                <a:cs typeface="+mn-cs"/>
              </a:rPr>
              <a:t>-- key points: </a:t>
            </a:r>
          </a:p>
          <a:p>
            <a:r>
              <a:rPr lang="en-US" sz="1200" b="0" i="0" kern="1200" dirty="0" smtClean="0">
                <a:solidFill>
                  <a:schemeClr val="tx1"/>
                </a:solidFill>
                <a:effectLst/>
                <a:latin typeface="+mn-lt"/>
                <a:ea typeface="+mn-ea"/>
                <a:cs typeface="+mn-cs"/>
              </a:rPr>
              <a:t>    ---- Use the 'Create Project' option to import data</a:t>
            </a:r>
          </a:p>
          <a:p>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You can control how data imports using options on the import screen</a:t>
            </a:r>
          </a:p>
          <a:p>
            <a:r>
              <a:rPr lang="en-US" sz="1200" b="0" i="0" kern="1200" dirty="0" smtClean="0">
                <a:solidFill>
                  <a:schemeClr val="tx1"/>
                </a:solidFill>
                <a:effectLst/>
                <a:latin typeface="+mn-lt"/>
                <a:ea typeface="+mn-ea"/>
                <a:cs typeface="+mn-cs"/>
              </a:rPr>
              <a:t>-- exercise1 time: </a:t>
            </a:r>
          </a:p>
          <a:p>
            <a:r>
              <a:rPr lang="en-US" sz="1200" b="0" i="0" kern="1200" dirty="0" smtClean="0">
                <a:solidFill>
                  <a:schemeClr val="tx1"/>
                </a:solidFill>
                <a:effectLst/>
                <a:latin typeface="+mn-lt"/>
                <a:ea typeface="+mn-ea"/>
                <a:cs typeface="+mn-cs"/>
              </a:rPr>
              <a:t>    ---- Give 4 mins for students to feel the difference among above</a:t>
            </a:r>
            <a:r>
              <a:rPr lang="en-US" sz="1200" b="0" i="0" kern="1200" baseline="0" dirty="0" smtClean="0">
                <a:solidFill>
                  <a:schemeClr val="tx1"/>
                </a:solidFill>
                <a:effectLst/>
                <a:latin typeface="+mn-lt"/>
                <a:ea typeface="+mn-ea"/>
                <a:cs typeface="+mn-cs"/>
              </a:rPr>
              <a:t> options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in the meanwhile, create a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in your laptop, try to document the options you’ve finally made when importing the data</a:t>
            </a:r>
          </a:p>
          <a:p>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0B16D777-8C63-864C-B683-9084BCCD835E}" type="slidenum">
              <a:rPr lang="en-US" smtClean="0"/>
              <a:t>9</a:t>
            </a:fld>
            <a:endParaRPr lang="en-US"/>
          </a:p>
        </p:txBody>
      </p:sp>
    </p:spTree>
    <p:extLst>
      <p:ext uri="{BB962C8B-B14F-4D97-AF65-F5344CB8AC3E}">
        <p14:creationId xmlns:p14="http://schemas.microsoft.com/office/powerpoint/2010/main" val="123361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7788438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954408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3053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979169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85625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659249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73818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138848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12911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58453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AC18E8-DFB9-4A00-B8BC-97CD6715F552}"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4104872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AC18E8-DFB9-4A00-B8BC-97CD6715F552}" type="datetimeFigureOut">
              <a:rPr lang="en-US" smtClean="0"/>
              <a:t>4/4/17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45933575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AC18E8-DFB9-4A00-B8BC-97CD6715F552}" type="datetimeFigureOut">
              <a:rPr lang="en-US" smtClean="0"/>
              <a:t>4/4/17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0263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AC18E8-DFB9-4A00-B8BC-97CD6715F552}" type="datetimeFigureOut">
              <a:rPr lang="en-US" smtClean="0"/>
              <a:t>4/4/17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67015712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C18E8-DFB9-4A00-B8BC-97CD6715F552}"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193174874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C18E8-DFB9-4A00-B8BC-97CD6715F552}" type="datetimeFigureOut">
              <a:rPr lang="en-US" smtClean="0"/>
              <a:t>4/4/17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14795866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CAC18E8-DFB9-4A00-B8BC-97CD6715F552}" type="datetimeFigureOut">
              <a:rPr lang="en-US" smtClean="0"/>
              <a:t>4/4/17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FB90354-0593-4943-AEE7-A62F49F4B601}" type="slidenum">
              <a:rPr lang="en-US" smtClean="0"/>
              <a:t>‹#›</a:t>
            </a:fld>
            <a:endParaRPr lang="en-US"/>
          </a:p>
        </p:txBody>
      </p:sp>
    </p:spTree>
    <p:extLst>
      <p:ext uri="{BB962C8B-B14F-4D97-AF65-F5344CB8AC3E}">
        <p14:creationId xmlns:p14="http://schemas.microsoft.com/office/powerpoint/2010/main" val="111180422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openrefine.org/download.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comments" Target="../comments/comment2.xml"/><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tmp"/><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2.jpe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OpenRefine/OpenRefine" TargetMode="External"/><Relationship Id="rId4" Type="http://schemas.openxmlformats.org/officeDocument/2006/relationships/hyperlink" Target="https://github.com/OpenRefine/OpenRefine/wiki/Documentation-For-Users" TargetMode="External"/><Relationship Id="rId5" Type="http://schemas.openxmlformats.org/officeDocument/2006/relationships/hyperlink" Target="mailto:https://bigdatauniversity.com/courses/introduction-to-openrefine/" TargetMode="External"/><Relationship Id="rId6" Type="http://schemas.openxmlformats.org/officeDocument/2006/relationships/hyperlink" Target="https://github.com/OpenRefine/OpenRefine/wiki/Reconcilable-Data-Sources" TargetMode="External"/><Relationship Id="rId7" Type="http://schemas.openxmlformats.org/officeDocument/2006/relationships/hyperlink" Target="https://github.com/OpenRefine/OpenRefine/wiki/GREL-String-Functions" TargetMode="External"/><Relationship Id="rId8" Type="http://schemas.openxmlformats.org/officeDocument/2006/relationships/image" Target="../media/image42.jpeg"/><Relationship Id="rId1" Type="http://schemas.openxmlformats.org/officeDocument/2006/relationships/slideLayout" Target="../slideLayouts/slideLayout4.xml"/><Relationship Id="rId2" Type="http://schemas.openxmlformats.org/officeDocument/2006/relationships/hyperlink" Target="http://openrefine.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comments" Target="../comments/comment1.xm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6" y="753036"/>
            <a:ext cx="9214721" cy="1876954"/>
          </a:xfrm>
        </p:spPr>
        <p:txBody>
          <a:bodyPr anchor="ctr"/>
          <a:lstStyle/>
          <a:p>
            <a:pPr algn="ctr"/>
            <a:r>
              <a:rPr lang="en-US" sz="3600" dirty="0" smtClean="0"/>
              <a:t>Humanities Data Programming Workshop</a:t>
            </a:r>
            <a:br>
              <a:rPr lang="en-US" sz="3600" dirty="0" smtClean="0"/>
            </a:br>
            <a:r>
              <a:rPr lang="en-US" sz="3600" dirty="0" smtClean="0"/>
              <a:t>- Data Cleaning Using </a:t>
            </a:r>
            <a:r>
              <a:rPr lang="en-US" sz="3600" dirty="0" err="1" smtClean="0"/>
              <a:t>OpenRefine</a:t>
            </a:r>
            <a:endParaRPr lang="en-US" sz="3600" dirty="0"/>
          </a:p>
        </p:txBody>
      </p:sp>
      <p:sp>
        <p:nvSpPr>
          <p:cNvPr id="3" name="Subtitle 2"/>
          <p:cNvSpPr>
            <a:spLocks noGrp="1"/>
          </p:cNvSpPr>
          <p:nvPr>
            <p:ph type="subTitle" idx="1"/>
          </p:nvPr>
        </p:nvSpPr>
        <p:spPr>
          <a:xfrm>
            <a:off x="1507067" y="4050833"/>
            <a:ext cx="7766936" cy="2386912"/>
          </a:xfrm>
        </p:spPr>
        <p:txBody>
          <a:bodyPr>
            <a:normAutofit/>
          </a:bodyPr>
          <a:lstStyle/>
          <a:p>
            <a:pPr algn="ctr"/>
            <a:r>
              <a:rPr lang="en-US" sz="2400" dirty="0" smtClean="0"/>
              <a:t>Qian Zhang</a:t>
            </a:r>
            <a:r>
              <a:rPr lang="en-US" sz="2400" baseline="30000" dirty="0" smtClean="0"/>
              <a:t>1</a:t>
            </a:r>
            <a:r>
              <a:rPr lang="en-US" sz="2400" dirty="0" smtClean="0"/>
              <a:t>, Dena Strong</a:t>
            </a:r>
            <a:r>
              <a:rPr lang="en-US" sz="2400" baseline="30000" dirty="0"/>
              <a:t>2</a:t>
            </a:r>
            <a:endParaRPr lang="en-US" sz="2400" dirty="0" smtClean="0"/>
          </a:p>
          <a:p>
            <a:endParaRPr lang="en-US" dirty="0"/>
          </a:p>
          <a:p>
            <a:pPr algn="ctr"/>
            <a:r>
              <a:rPr lang="en-US" baseline="30000" dirty="0" smtClean="0">
                <a:solidFill>
                  <a:schemeClr val="tx1">
                    <a:lumMod val="75000"/>
                    <a:lumOff val="25000"/>
                  </a:schemeClr>
                </a:solidFill>
              </a:rPr>
              <a:t>1</a:t>
            </a:r>
            <a:r>
              <a:rPr lang="en-US" dirty="0" smtClean="0">
                <a:solidFill>
                  <a:schemeClr val="tx1">
                    <a:lumMod val="75000"/>
                    <a:lumOff val="25000"/>
                  </a:schemeClr>
                </a:solidFill>
              </a:rPr>
              <a:t>iSchool </a:t>
            </a:r>
            <a:r>
              <a:rPr lang="en-US" dirty="0">
                <a:solidFill>
                  <a:schemeClr val="tx1">
                    <a:lumMod val="75000"/>
                    <a:lumOff val="25000"/>
                  </a:schemeClr>
                </a:solidFill>
              </a:rPr>
              <a:t>of </a:t>
            </a:r>
            <a:r>
              <a:rPr lang="en-US" dirty="0" smtClean="0">
                <a:solidFill>
                  <a:schemeClr val="tx1">
                    <a:lumMod val="75000"/>
                    <a:lumOff val="25000"/>
                  </a:schemeClr>
                </a:solidFill>
              </a:rPr>
              <a:t>Information Sciences</a:t>
            </a:r>
          </a:p>
          <a:p>
            <a:pPr algn="ctr"/>
            <a:r>
              <a:rPr lang="en-US" baseline="30000" smtClean="0">
                <a:solidFill>
                  <a:schemeClr val="tx1">
                    <a:lumMod val="75000"/>
                    <a:lumOff val="25000"/>
                  </a:schemeClr>
                </a:solidFill>
              </a:rPr>
              <a:t>2</a:t>
            </a:r>
            <a:r>
              <a:rPr lang="en-US" smtClean="0">
                <a:solidFill>
                  <a:schemeClr val="tx1">
                    <a:lumMod val="75000"/>
                    <a:lumOff val="25000"/>
                  </a:schemeClr>
                </a:solidFill>
              </a:rPr>
              <a:t>Technology </a:t>
            </a:r>
            <a:r>
              <a:rPr lang="en-US" dirty="0" smtClean="0">
                <a:solidFill>
                  <a:schemeClr val="tx1">
                    <a:lumMod val="75000"/>
                    <a:lumOff val="25000"/>
                  </a:schemeClr>
                </a:solidFill>
              </a:rPr>
              <a:t>Services Web &amp; Collaborative Services Team</a:t>
            </a:r>
            <a:endParaRPr lang="en-US" dirty="0" smtClean="0">
              <a:solidFill>
                <a:schemeClr val="tx1">
                  <a:lumMod val="75000"/>
                  <a:lumOff val="25000"/>
                </a:schemeClr>
              </a:solidFill>
            </a:endParaRPr>
          </a:p>
        </p:txBody>
      </p:sp>
    </p:spTree>
    <p:extLst>
      <p:ext uri="{BB962C8B-B14F-4D97-AF65-F5344CB8AC3E}">
        <p14:creationId xmlns:p14="http://schemas.microsoft.com/office/powerpoint/2010/main" val="925888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The </a:t>
            </a:r>
            <a:r>
              <a:rPr lang="en-US" dirty="0" smtClean="0">
                <a:solidFill>
                  <a:schemeClr val="tx1"/>
                </a:solidFill>
              </a:rPr>
              <a:t>Layout </a:t>
            </a:r>
            <a:r>
              <a:rPr lang="en-US" dirty="0">
                <a:solidFill>
                  <a:schemeClr val="tx1"/>
                </a:solidFill>
              </a:rPr>
              <a:t>of </a:t>
            </a:r>
            <a:r>
              <a:rPr lang="en-US" dirty="0" err="1" smtClean="0">
                <a:solidFill>
                  <a:schemeClr val="tx1"/>
                </a:solidFill>
              </a:rPr>
              <a:t>OpenRefine</a:t>
            </a:r>
            <a:endParaRPr lang="en-US" dirty="0"/>
          </a:p>
        </p:txBody>
      </p:sp>
      <p:sp>
        <p:nvSpPr>
          <p:cNvPr id="3" name="Content Placeholder 2"/>
          <p:cNvSpPr>
            <a:spLocks noGrp="1"/>
          </p:cNvSpPr>
          <p:nvPr>
            <p:ph idx="1"/>
          </p:nvPr>
        </p:nvSpPr>
        <p:spPr/>
        <p:txBody>
          <a:bodyPr>
            <a:normAutofit/>
          </a:bodyPr>
          <a:lstStyle/>
          <a:p>
            <a:r>
              <a:rPr lang="en-US" sz="2400" dirty="0" err="1"/>
              <a:t>OpenRefine</a:t>
            </a:r>
            <a:r>
              <a:rPr lang="en-US" sz="2400" dirty="0"/>
              <a:t> displays data in a tabular format. Each row will usually represent a ‘record’ in the data, while each column represents a type of information. This is very similar to how you might view data in a spreadsheet or database.</a:t>
            </a:r>
          </a:p>
          <a:p>
            <a:r>
              <a:rPr lang="en-US" sz="2400" dirty="0" err="1"/>
              <a:t>OpenRefine</a:t>
            </a:r>
            <a:r>
              <a:rPr lang="en-US" sz="2400" dirty="0"/>
              <a:t> only displays a limited number of lines of data at one time. You can adjust the number choosing between 5, 10 (the default), 25 and 50</a:t>
            </a:r>
            <a:r>
              <a:rPr lang="en-US" sz="2400" dirty="0" smtClean="0"/>
              <a:t>.</a:t>
            </a:r>
            <a:endParaRPr lang="en-US" sz="2400" dirty="0"/>
          </a:p>
        </p:txBody>
      </p:sp>
    </p:spTree>
    <p:extLst>
      <p:ext uri="{BB962C8B-B14F-4D97-AF65-F5344CB8AC3E}">
        <p14:creationId xmlns:p14="http://schemas.microsoft.com/office/powerpoint/2010/main" val="2050240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Reordering and </a:t>
            </a:r>
            <a:r>
              <a:rPr lang="en-US" dirty="0" smtClean="0">
                <a:solidFill>
                  <a:schemeClr val="tx1"/>
                </a:solidFill>
              </a:rPr>
              <a:t>Removing </a:t>
            </a:r>
            <a:r>
              <a:rPr lang="en-US" dirty="0">
                <a:solidFill>
                  <a:schemeClr val="tx1"/>
                </a:solidFill>
              </a:rPr>
              <a:t>C</a:t>
            </a:r>
            <a:r>
              <a:rPr lang="en-US" dirty="0" smtClean="0">
                <a:solidFill>
                  <a:schemeClr val="tx1"/>
                </a:solidFill>
              </a:rPr>
              <a:t>olumns</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1755649"/>
            <a:ext cx="10835777" cy="4926506"/>
          </a:xfrm>
          <a:prstGeom prst="rect">
            <a:avLst/>
          </a:prstGeom>
        </p:spPr>
      </p:pic>
      <p:cxnSp>
        <p:nvCxnSpPr>
          <p:cNvPr id="5" name="Straight Arrow Connector 4"/>
          <p:cNvCxnSpPr/>
          <p:nvPr/>
        </p:nvCxnSpPr>
        <p:spPr>
          <a:xfrm flipH="1" flipV="1">
            <a:off x="4627903" y="3076449"/>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1487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Reordering and </a:t>
            </a:r>
            <a:r>
              <a:rPr lang="en-US" dirty="0" smtClean="0">
                <a:solidFill>
                  <a:schemeClr val="tx1"/>
                </a:solidFill>
              </a:rPr>
              <a:t>Removing </a:t>
            </a:r>
            <a:r>
              <a:rPr lang="en-US" dirty="0">
                <a:solidFill>
                  <a:schemeClr val="tx1"/>
                </a:solidFill>
              </a:rPr>
              <a:t>C</a:t>
            </a:r>
            <a:r>
              <a:rPr lang="en-US" dirty="0" smtClean="0">
                <a:solidFill>
                  <a:schemeClr val="tx1"/>
                </a:solidFill>
              </a:rPr>
              <a:t>olumns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7813" y="1545371"/>
            <a:ext cx="7744140" cy="5115092"/>
          </a:xfrm>
        </p:spPr>
      </p:pic>
      <p:cxnSp>
        <p:nvCxnSpPr>
          <p:cNvPr id="5" name="Straight Arrow Connector 4"/>
          <p:cNvCxnSpPr/>
          <p:nvPr/>
        </p:nvCxnSpPr>
        <p:spPr>
          <a:xfrm flipV="1">
            <a:off x="6174038" y="3381153"/>
            <a:ext cx="779655" cy="77186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473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24624"/>
            <a:ext cx="10295466" cy="1138416"/>
          </a:xfrm>
        </p:spPr>
        <p:txBody>
          <a:bodyPr>
            <a:normAutofit/>
          </a:bodyPr>
          <a:lstStyle/>
          <a:p>
            <a:r>
              <a:rPr lang="en-US" sz="4000" dirty="0"/>
              <a:t>Sorting </a:t>
            </a:r>
            <a:r>
              <a:rPr lang="en-US" sz="4000" dirty="0" smtClean="0"/>
              <a:t>Data</a:t>
            </a:r>
            <a:endParaRPr lang="en-US" sz="4000"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7325" t="31084" r="30153" b="13295"/>
          <a:stretch/>
        </p:blipFill>
        <p:spPr>
          <a:xfrm>
            <a:off x="7666489" y="1365337"/>
            <a:ext cx="4172273" cy="2519111"/>
          </a:xfr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38" t="524" r="45068" b="25636"/>
          <a:stretch/>
        </p:blipFill>
        <p:spPr>
          <a:xfrm>
            <a:off x="269494" y="1136659"/>
            <a:ext cx="7151993" cy="4387319"/>
          </a:xfrm>
          <a:prstGeom prst="rect">
            <a:avLst/>
          </a:prstGeom>
          <a:ln>
            <a:solidFill>
              <a:schemeClr val="tx1"/>
            </a:solidFill>
          </a:ln>
        </p:spPr>
      </p:pic>
      <p:cxnSp>
        <p:nvCxnSpPr>
          <p:cNvPr id="12" name="Straight Arrow Connector 11"/>
          <p:cNvCxnSpPr/>
          <p:nvPr/>
        </p:nvCxnSpPr>
        <p:spPr>
          <a:xfrm flipH="1" flipV="1">
            <a:off x="3872576" y="3131426"/>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Curved Down Arrow 13"/>
          <p:cNvSpPr/>
          <p:nvPr/>
        </p:nvSpPr>
        <p:spPr>
          <a:xfrm>
            <a:off x="5321062" y="211189"/>
            <a:ext cx="3647574" cy="1154148"/>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a:t>
            </a:r>
            <a:endParaRPr lang="en-US">
              <a:solidFill>
                <a:schemeClr val="tx1"/>
              </a:solidFill>
            </a:endParaRP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5722" t="1836" r="25569" b="53405"/>
          <a:stretch/>
        </p:blipFill>
        <p:spPr>
          <a:xfrm>
            <a:off x="5104082" y="3953502"/>
            <a:ext cx="7283535" cy="3003794"/>
          </a:xfrm>
          <a:prstGeom prst="rect">
            <a:avLst/>
          </a:prstGeom>
          <a:ln>
            <a:solidFill>
              <a:schemeClr val="tx1"/>
            </a:solidFill>
          </a:ln>
        </p:spPr>
      </p:pic>
      <p:cxnSp>
        <p:nvCxnSpPr>
          <p:cNvPr id="8" name="Straight Arrow Connector 7"/>
          <p:cNvCxnSpPr/>
          <p:nvPr/>
        </p:nvCxnSpPr>
        <p:spPr>
          <a:xfrm flipH="1" flipV="1">
            <a:off x="10477686" y="5516683"/>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298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72768"/>
            <a:ext cx="10058400" cy="4902996"/>
          </a:xfrm>
          <a:prstGeom prst="rect">
            <a:avLst/>
          </a:prstGeom>
        </p:spPr>
      </p:pic>
      <p:sp>
        <p:nvSpPr>
          <p:cNvPr id="2" name="Title 1"/>
          <p:cNvSpPr>
            <a:spLocks noGrp="1"/>
          </p:cNvSpPr>
          <p:nvPr>
            <p:ph type="title"/>
          </p:nvPr>
        </p:nvSpPr>
        <p:spPr/>
        <p:txBody>
          <a:bodyPr/>
          <a:lstStyle/>
          <a:p>
            <a:r>
              <a:rPr lang="en-US" dirty="0" smtClean="0"/>
              <a:t>Basic Normalization</a:t>
            </a:r>
            <a:endParaRPr lang="en-US" dirty="0"/>
          </a:p>
        </p:txBody>
      </p:sp>
      <p:cxnSp>
        <p:nvCxnSpPr>
          <p:cNvPr id="8" name="Straight Arrow Connector 7"/>
          <p:cNvCxnSpPr/>
          <p:nvPr/>
        </p:nvCxnSpPr>
        <p:spPr>
          <a:xfrm flipH="1" flipV="1">
            <a:off x="8702260" y="3098504"/>
            <a:ext cx="789212" cy="55909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917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Tracking Project History</a:t>
            </a:r>
            <a:endParaRPr lang="en-US" dirty="0"/>
          </a:p>
        </p:txBody>
      </p:sp>
      <p:sp>
        <p:nvSpPr>
          <p:cNvPr id="8" name="TextBox 7"/>
          <p:cNvSpPr txBox="1"/>
          <p:nvPr/>
        </p:nvSpPr>
        <p:spPr>
          <a:xfrm>
            <a:off x="1690323" y="5729807"/>
            <a:ext cx="8977677" cy="1200329"/>
          </a:xfrm>
          <a:prstGeom prst="rect">
            <a:avLst/>
          </a:prstGeom>
          <a:noFill/>
        </p:spPr>
        <p:txBody>
          <a:bodyPr wrap="square" rtlCol="0">
            <a:spAutoFit/>
          </a:bodyPr>
          <a:lstStyle/>
          <a:p>
            <a:r>
              <a:rPr lang="en-US" dirty="0"/>
              <a:t>Don’t be afraid to make mistakes!</a:t>
            </a:r>
          </a:p>
          <a:p>
            <a:endParaRPr lang="en-US" dirty="0"/>
          </a:p>
          <a:p>
            <a:pPr algn="r"/>
            <a:r>
              <a:rPr lang="en-US" dirty="0"/>
              <a:t>…you can always use the Undo/Redo tab to navigate to earlier stages in your project.</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55276" b="48982"/>
          <a:stretch/>
        </p:blipFill>
        <p:spPr>
          <a:xfrm>
            <a:off x="2611120" y="1273549"/>
            <a:ext cx="6811248" cy="3999909"/>
          </a:xfrm>
          <a:prstGeom prst="rect">
            <a:avLst/>
          </a:prstGeom>
        </p:spPr>
      </p:pic>
      <p:cxnSp>
        <p:nvCxnSpPr>
          <p:cNvPr id="7" name="Straight Arrow Connector 6"/>
          <p:cNvCxnSpPr/>
          <p:nvPr/>
        </p:nvCxnSpPr>
        <p:spPr>
          <a:xfrm flipV="1">
            <a:off x="3129231" y="1930400"/>
            <a:ext cx="669915" cy="53040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319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5"/>
          <p:cNvSpPr>
            <a:spLocks noGrp="1"/>
          </p:cNvSpPr>
          <p:nvPr>
            <p:ph type="title"/>
          </p:nvPr>
        </p:nvSpPr>
        <p:spPr>
          <a:xfrm>
            <a:off x="1927225" y="157163"/>
            <a:ext cx="8229600" cy="1143000"/>
          </a:xfrm>
        </p:spPr>
        <p:txBody>
          <a:bodyPr>
            <a:normAutofit fontScale="90000"/>
          </a:bodyPr>
          <a:lstStyle/>
          <a:p>
            <a:r>
              <a:rPr lang="en-US" altLang="en-US">
                <a:ea typeface="ＭＳ Ｐゴシック" charset="-128"/>
              </a:rPr>
              <a:t>Another </a:t>
            </a:r>
            <a:r>
              <a:rPr lang="en-US" altLang="en-US" smtClean="0">
                <a:ea typeface="ＭＳ Ｐゴシック" charset="-128"/>
              </a:rPr>
              <a:t>Level </a:t>
            </a:r>
            <a:r>
              <a:rPr lang="en-US" altLang="en-US">
                <a:ea typeface="ＭＳ Ｐゴシック" charset="-128"/>
              </a:rPr>
              <a:t>of </a:t>
            </a:r>
            <a:r>
              <a:rPr lang="en-US" altLang="en-US" smtClean="0">
                <a:ea typeface="ＭＳ Ｐゴシック" charset="-128"/>
              </a:rPr>
              <a:t>History</a:t>
            </a:r>
            <a:r>
              <a:rPr lang="en-US" altLang="en-US">
                <a:ea typeface="ＭＳ Ｐゴシック" charset="-128"/>
              </a:rPr>
              <a:t>:</a:t>
            </a:r>
            <a:br>
              <a:rPr lang="en-US" altLang="en-US">
                <a:ea typeface="ＭＳ Ｐゴシック" charset="-128"/>
              </a:rPr>
            </a:br>
            <a:r>
              <a:rPr lang="en-US" altLang="en-US" i="1">
                <a:ea typeface="ＭＳ Ｐゴシック" charset="-128"/>
              </a:rPr>
              <a:t>What exactly? </a:t>
            </a:r>
            <a:r>
              <a:rPr lang="en-US" altLang="en-US" i="1" dirty="0">
                <a:ea typeface="ＭＳ Ｐゴシック" charset="-128"/>
              </a:rPr>
              <a:t>Why? What for?</a:t>
            </a:r>
          </a:p>
        </p:txBody>
      </p:sp>
      <p:sp>
        <p:nvSpPr>
          <p:cNvPr id="5632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fld id="{684144ED-E796-2048-81C5-B9B074C33899}" type="slidenum">
              <a:rPr lang="en-US" altLang="en-US" sz="1200">
                <a:solidFill>
                  <a:srgbClr val="898989"/>
                </a:solidFill>
                <a:latin typeface="Arial" charset="0"/>
              </a:rPr>
              <a:pPr>
                <a:spcBef>
                  <a:spcPct val="0"/>
                </a:spcBef>
                <a:buFontTx/>
                <a:buNone/>
              </a:pPr>
              <a:t>16</a:t>
            </a:fld>
            <a:endParaRPr lang="en-US" altLang="en-US" sz="1200">
              <a:solidFill>
                <a:srgbClr val="898989"/>
              </a:solidFill>
              <a:latin typeface="Arial" charset="0"/>
            </a:endParaRPr>
          </a:p>
        </p:txBody>
      </p:sp>
      <p:pic>
        <p:nvPicPr>
          <p:cNvPr id="5632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1330326"/>
            <a:ext cx="6423025"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204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 r="27727" b="48539"/>
          <a:stretch/>
        </p:blipFill>
        <p:spPr>
          <a:xfrm>
            <a:off x="158388" y="1635170"/>
            <a:ext cx="11434684" cy="3989016"/>
          </a:xfrm>
          <a:prstGeom prst="rect">
            <a:avLst/>
          </a:prstGeom>
        </p:spPr>
      </p:pic>
      <p:sp>
        <p:nvSpPr>
          <p:cNvPr id="2" name="Title 1"/>
          <p:cNvSpPr>
            <a:spLocks noGrp="1"/>
          </p:cNvSpPr>
          <p:nvPr>
            <p:ph type="title"/>
          </p:nvPr>
        </p:nvSpPr>
        <p:spPr/>
        <p:txBody>
          <a:bodyPr/>
          <a:lstStyle/>
          <a:p>
            <a:r>
              <a:rPr lang="en-US" dirty="0" smtClean="0"/>
              <a:t>Faceting and Clustering - Faceting</a:t>
            </a:r>
            <a:endParaRPr lang="en-US" dirty="0"/>
          </a:p>
        </p:txBody>
      </p:sp>
      <p:cxnSp>
        <p:nvCxnSpPr>
          <p:cNvPr id="5" name="Straight Arrow Connector 4"/>
          <p:cNvCxnSpPr/>
          <p:nvPr/>
        </p:nvCxnSpPr>
        <p:spPr>
          <a:xfrm flipH="1" flipV="1">
            <a:off x="9533494" y="3021496"/>
            <a:ext cx="650170" cy="16629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71523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49343" b="38143"/>
          <a:stretch/>
        </p:blipFill>
        <p:spPr>
          <a:xfrm>
            <a:off x="534995" y="1340372"/>
            <a:ext cx="5982086" cy="3556018"/>
          </a:xfrm>
          <a:prstGeom prst="rect">
            <a:avLst/>
          </a:prstGeom>
        </p:spPr>
      </p:pic>
      <p:sp>
        <p:nvSpPr>
          <p:cNvPr id="2" name="Title 1"/>
          <p:cNvSpPr>
            <a:spLocks noGrp="1"/>
          </p:cNvSpPr>
          <p:nvPr>
            <p:ph type="title"/>
          </p:nvPr>
        </p:nvSpPr>
        <p:spPr/>
        <p:txBody>
          <a:bodyPr/>
          <a:lstStyle/>
          <a:p>
            <a:r>
              <a:rPr lang="en-US" dirty="0" smtClean="0"/>
              <a:t>Faceting and Clustering - Faceting</a:t>
            </a:r>
            <a:endParaRPr lang="en-US" dirty="0"/>
          </a:p>
        </p:txBody>
      </p:sp>
      <p:cxnSp>
        <p:nvCxnSpPr>
          <p:cNvPr id="4" name="Straight Arrow Connector 3"/>
          <p:cNvCxnSpPr/>
          <p:nvPr/>
        </p:nvCxnSpPr>
        <p:spPr>
          <a:xfrm flipH="1" flipV="1">
            <a:off x="2513208" y="2981116"/>
            <a:ext cx="1153294" cy="28818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52686"/>
          <a:stretch/>
        </p:blipFill>
        <p:spPr>
          <a:xfrm>
            <a:off x="6804449" y="1270000"/>
            <a:ext cx="4606762" cy="5775912"/>
          </a:xfrm>
          <a:prstGeom prst="rect">
            <a:avLst/>
          </a:prstGeom>
        </p:spPr>
      </p:pic>
      <p:cxnSp>
        <p:nvCxnSpPr>
          <p:cNvPr id="8" name="Straight Arrow Connector 7"/>
          <p:cNvCxnSpPr/>
          <p:nvPr/>
        </p:nvCxnSpPr>
        <p:spPr>
          <a:xfrm>
            <a:off x="5674515" y="5990424"/>
            <a:ext cx="1058092" cy="46240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602673" y="5490853"/>
            <a:ext cx="1058092" cy="13630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829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96531"/>
            <a:ext cx="8596668" cy="1320800"/>
          </a:xfrm>
        </p:spPr>
        <p:txBody>
          <a:bodyPr/>
          <a:lstStyle/>
          <a:p>
            <a:r>
              <a:rPr lang="en-US" dirty="0"/>
              <a:t>Filters</a:t>
            </a:r>
          </a:p>
        </p:txBody>
      </p:sp>
      <p:sp>
        <p:nvSpPr>
          <p:cNvPr id="3" name="Content Placeholder 2"/>
          <p:cNvSpPr>
            <a:spLocks noGrp="1"/>
          </p:cNvSpPr>
          <p:nvPr>
            <p:ph idx="1"/>
          </p:nvPr>
        </p:nvSpPr>
        <p:spPr>
          <a:xfrm>
            <a:off x="677334" y="956931"/>
            <a:ext cx="8596668" cy="5901070"/>
          </a:xfrm>
        </p:spPr>
        <p:txBody>
          <a:bodyPr>
            <a:noAutofit/>
          </a:bodyPr>
          <a:lstStyle/>
          <a:p>
            <a:r>
              <a:rPr lang="en-US" sz="2800" dirty="0"/>
              <a:t>As well as using Facets to filter the data displayed in </a:t>
            </a:r>
            <a:r>
              <a:rPr lang="en-US" sz="2800" dirty="0" err="1"/>
              <a:t>OpenRefine</a:t>
            </a:r>
            <a:r>
              <a:rPr lang="en-US" sz="2800" dirty="0"/>
              <a:t> you can also apply ‘Text Filters’ which looks for a particular piece of text appearing in a column. Text filters are applied by clicking the drop down menu at the top of the column you want to apply the filter to and choosing ‘Text filter’.</a:t>
            </a:r>
          </a:p>
          <a:p>
            <a:r>
              <a:rPr lang="en-US" sz="2800" dirty="0"/>
              <a:t>As with Facets, the Filter options appear in the left hand panel in </a:t>
            </a:r>
            <a:r>
              <a:rPr lang="en-US" sz="2800" dirty="0" err="1"/>
              <a:t>OpenRefine</a:t>
            </a:r>
            <a:r>
              <a:rPr lang="en-US" sz="2800" dirty="0"/>
              <a:t>. Simply type in the text you want to use in the Filter to display only rows which contain that text in the relevant column.</a:t>
            </a:r>
          </a:p>
          <a:p>
            <a:r>
              <a:rPr lang="en-US" sz="2800" dirty="0"/>
              <a:t>- You can also use regular expressions in the filter.</a:t>
            </a:r>
          </a:p>
        </p:txBody>
      </p:sp>
    </p:spTree>
    <p:extLst>
      <p:ext uri="{BB962C8B-B14F-4D97-AF65-F5344CB8AC3E}">
        <p14:creationId xmlns:p14="http://schemas.microsoft.com/office/powerpoint/2010/main" val="1697073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1"/>
            <a:ext cx="8596668" cy="738554"/>
          </a:xfrm>
        </p:spPr>
        <p:txBody>
          <a:bodyPr/>
          <a:lstStyle/>
          <a:p>
            <a:r>
              <a:rPr lang="en-US" dirty="0" smtClean="0"/>
              <a:t>To get started:</a:t>
            </a:r>
            <a:endParaRPr lang="en-US" dirty="0"/>
          </a:p>
        </p:txBody>
      </p:sp>
      <p:sp>
        <p:nvSpPr>
          <p:cNvPr id="3" name="Content Placeholder 2"/>
          <p:cNvSpPr>
            <a:spLocks noGrp="1"/>
          </p:cNvSpPr>
          <p:nvPr>
            <p:ph sz="half" idx="1"/>
          </p:nvPr>
        </p:nvSpPr>
        <p:spPr>
          <a:xfrm>
            <a:off x="677335" y="1454533"/>
            <a:ext cx="9071350" cy="4990511"/>
          </a:xfrm>
        </p:spPr>
        <p:txBody>
          <a:bodyPr>
            <a:normAutofit/>
          </a:bodyPr>
          <a:lstStyle/>
          <a:p>
            <a:pPr>
              <a:buFont typeface="Wingdings" charset="2"/>
              <a:buChar char="Ø"/>
            </a:pPr>
            <a:r>
              <a:rPr lang="en-US" sz="2400" dirty="0" smtClean="0"/>
              <a:t>Download </a:t>
            </a:r>
            <a:r>
              <a:rPr lang="en-US" sz="2400" dirty="0"/>
              <a:t>and install </a:t>
            </a:r>
            <a:r>
              <a:rPr lang="en-US" sz="2400" dirty="0" err="1"/>
              <a:t>OpenRefine</a:t>
            </a:r>
            <a:r>
              <a:rPr lang="en-US" sz="2400" dirty="0"/>
              <a:t> version 2.6</a:t>
            </a:r>
          </a:p>
          <a:p>
            <a:pPr lvl="1">
              <a:buFont typeface="Wingdings" charset="2"/>
              <a:buChar char="Ø"/>
            </a:pPr>
            <a:r>
              <a:rPr lang="en-US" sz="2200" dirty="0">
                <a:hlinkClick r:id="rId3"/>
              </a:rPr>
              <a:t>http://</a:t>
            </a:r>
            <a:r>
              <a:rPr lang="en-US" sz="2200" dirty="0" smtClean="0">
                <a:hlinkClick r:id="rId3"/>
              </a:rPr>
              <a:t>openrefine.org/download.html</a:t>
            </a:r>
            <a:r>
              <a:rPr lang="en-US" sz="2200" dirty="0" smtClean="0"/>
              <a:t> </a:t>
            </a:r>
            <a:endParaRPr lang="en-US" sz="2200" dirty="0"/>
          </a:p>
          <a:p>
            <a:pPr>
              <a:buFont typeface="Wingdings" charset="2"/>
              <a:buChar char="Ø"/>
            </a:pPr>
            <a:endParaRPr lang="en-US" sz="2400" dirty="0" smtClean="0"/>
          </a:p>
          <a:p>
            <a:pPr>
              <a:buFont typeface="Wingdings" charset="2"/>
              <a:buChar char="Ø"/>
            </a:pPr>
            <a:r>
              <a:rPr lang="en-US" sz="2400" dirty="0" smtClean="0"/>
              <a:t>PLEASE </a:t>
            </a:r>
            <a:r>
              <a:rPr lang="en-US" sz="2400" dirty="0"/>
              <a:t>NOTE: Refine </a:t>
            </a:r>
            <a:r>
              <a:rPr lang="en-US" sz="2400" b="1" dirty="0"/>
              <a:t>runs in a browser</a:t>
            </a:r>
            <a:r>
              <a:rPr lang="en-US" sz="2400" dirty="0"/>
              <a:t>, like a web app (though it does not require an internet connection). </a:t>
            </a:r>
            <a:endParaRPr lang="en-US" sz="2400" dirty="0" smtClean="0"/>
          </a:p>
          <a:p>
            <a:pPr>
              <a:buFont typeface="Wingdings" charset="2"/>
              <a:buChar char="Ø"/>
            </a:pPr>
            <a:endParaRPr lang="en-US" sz="2400" dirty="0"/>
          </a:p>
        </p:txBody>
      </p:sp>
    </p:spTree>
    <p:extLst>
      <p:ext uri="{BB962C8B-B14F-4D97-AF65-F5344CB8AC3E}">
        <p14:creationId xmlns:p14="http://schemas.microsoft.com/office/powerpoint/2010/main" val="1066886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7653" b="40551"/>
          <a:stretch/>
        </p:blipFill>
        <p:spPr>
          <a:xfrm>
            <a:off x="145760" y="1549833"/>
            <a:ext cx="6695008" cy="4575394"/>
          </a:xfrm>
          <a:prstGeom prst="rect">
            <a:avLst/>
          </a:prstGeom>
        </p:spPr>
      </p:pic>
      <p:sp>
        <p:nvSpPr>
          <p:cNvPr id="2" name="Title 1"/>
          <p:cNvSpPr>
            <a:spLocks noGrp="1"/>
          </p:cNvSpPr>
          <p:nvPr>
            <p:ph type="title"/>
          </p:nvPr>
        </p:nvSpPr>
        <p:spPr/>
        <p:txBody>
          <a:bodyPr/>
          <a:lstStyle/>
          <a:p>
            <a:r>
              <a:rPr lang="en-US" dirty="0" smtClean="0"/>
              <a:t>Faceting and Clustering – Clustering </a:t>
            </a:r>
            <a:endParaRPr lang="en-US" dirty="0"/>
          </a:p>
        </p:txBody>
      </p:sp>
      <p:cxnSp>
        <p:nvCxnSpPr>
          <p:cNvPr id="4" name="Straight Arrow Connector 3"/>
          <p:cNvCxnSpPr/>
          <p:nvPr/>
        </p:nvCxnSpPr>
        <p:spPr>
          <a:xfrm flipH="1" flipV="1">
            <a:off x="2780032" y="2957965"/>
            <a:ext cx="713232" cy="71323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2457" r="30250" b="45124"/>
          <a:stretch/>
        </p:blipFill>
        <p:spPr>
          <a:xfrm>
            <a:off x="7702607" y="1589233"/>
            <a:ext cx="3544866" cy="3494167"/>
          </a:xfrm>
          <a:prstGeom prst="rect">
            <a:avLst/>
          </a:prstGeom>
        </p:spPr>
      </p:pic>
      <p:cxnSp>
        <p:nvCxnSpPr>
          <p:cNvPr id="9" name="Straight Arrow Connector 8"/>
          <p:cNvCxnSpPr/>
          <p:nvPr/>
        </p:nvCxnSpPr>
        <p:spPr>
          <a:xfrm flipH="1">
            <a:off x="10254812" y="4489303"/>
            <a:ext cx="1125847" cy="1828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4640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96" y="1581167"/>
            <a:ext cx="10058400" cy="5035517"/>
          </a:xfrm>
          <a:prstGeom prst="rect">
            <a:avLst/>
          </a:prstGeom>
        </p:spPr>
      </p:pic>
      <p:sp>
        <p:nvSpPr>
          <p:cNvPr id="2" name="Title 1"/>
          <p:cNvSpPr>
            <a:spLocks noGrp="1"/>
          </p:cNvSpPr>
          <p:nvPr>
            <p:ph type="title"/>
          </p:nvPr>
        </p:nvSpPr>
        <p:spPr/>
        <p:txBody>
          <a:bodyPr/>
          <a:lstStyle/>
          <a:p>
            <a:r>
              <a:rPr lang="en-US" dirty="0" smtClean="0"/>
              <a:t>Faceting and Clustering -Clustering</a:t>
            </a:r>
            <a:endParaRPr lang="en-US" dirty="0"/>
          </a:p>
        </p:txBody>
      </p:sp>
      <p:cxnSp>
        <p:nvCxnSpPr>
          <p:cNvPr id="5" name="Straight Arrow Connector 4"/>
          <p:cNvCxnSpPr/>
          <p:nvPr/>
        </p:nvCxnSpPr>
        <p:spPr>
          <a:xfrm flipH="1" flipV="1">
            <a:off x="6431979" y="3910706"/>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7254264" y="3910706"/>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356386" y="6049752"/>
            <a:ext cx="408246" cy="40819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457132" y="2359152"/>
            <a:ext cx="456500" cy="82613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754880" y="2359152"/>
            <a:ext cx="590016" cy="82613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5788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normAutofit fontScale="85000" lnSpcReduction="20000"/>
          </a:bodyPr>
          <a:lstStyle/>
          <a:p>
            <a:pPr>
              <a:buFont typeface="Wingdings" charset="2"/>
              <a:buChar char="v"/>
            </a:pPr>
            <a:r>
              <a:rPr lang="en-US" sz="3200" dirty="0"/>
              <a:t> Key collision (fastest, safest)</a:t>
            </a:r>
          </a:p>
          <a:p>
            <a:pPr lvl="1">
              <a:buFont typeface="Wingdings" charset="2"/>
              <a:buChar char="§"/>
            </a:pPr>
            <a:r>
              <a:rPr lang="en-US" sz="2800" dirty="0"/>
              <a:t> Fingerprint, </a:t>
            </a:r>
            <a:r>
              <a:rPr lang="en-US" sz="2800" dirty="0" err="1"/>
              <a:t>Ngram</a:t>
            </a:r>
            <a:r>
              <a:rPr lang="en-US" sz="2800" dirty="0"/>
              <a:t> Fingerprint = defaults</a:t>
            </a:r>
          </a:p>
          <a:p>
            <a:pPr lvl="2">
              <a:buFont typeface="Wingdings" charset="2"/>
              <a:buChar char="§"/>
            </a:pPr>
            <a:r>
              <a:rPr lang="en-US" sz="2400" dirty="0"/>
              <a:t> Match normalized strings in different ways</a:t>
            </a:r>
          </a:p>
          <a:p>
            <a:pPr lvl="1">
              <a:buFont typeface="Wingdings" charset="2"/>
              <a:buChar char="§"/>
            </a:pPr>
            <a:r>
              <a:rPr lang="en-US" sz="2800" dirty="0"/>
              <a:t> </a:t>
            </a:r>
            <a:r>
              <a:rPr lang="en-US" sz="2800" dirty="0" err="1"/>
              <a:t>Metaphone</a:t>
            </a:r>
            <a:r>
              <a:rPr lang="en-US" sz="2800" dirty="0"/>
              <a:t> = English pronunciation</a:t>
            </a:r>
          </a:p>
          <a:p>
            <a:pPr marL="274320" lvl="1" indent="0">
              <a:buNone/>
            </a:pPr>
            <a:endParaRPr lang="en-US" sz="2400" dirty="0"/>
          </a:p>
          <a:p>
            <a:pPr>
              <a:buFont typeface="Wingdings" charset="2"/>
              <a:buChar char="v"/>
            </a:pPr>
            <a:r>
              <a:rPr lang="en-US" sz="3200" dirty="0"/>
              <a:t> Nearest </a:t>
            </a:r>
            <a:r>
              <a:rPr lang="en-US" sz="3200" dirty="0" smtClean="0"/>
              <a:t>Neighbor (takes longer time to calculate, so not used very </a:t>
            </a:r>
            <a:r>
              <a:rPr lang="en-US" sz="3200" dirty="0" err="1" smtClean="0"/>
              <a:t>ofen</a:t>
            </a:r>
            <a:r>
              <a:rPr lang="en-US" sz="3200" dirty="0" smtClean="0"/>
              <a:t>).</a:t>
            </a:r>
            <a:endParaRPr lang="en-US" sz="3200" dirty="0"/>
          </a:p>
          <a:p>
            <a:pPr lvl="1">
              <a:buFont typeface="Wingdings" charset="2"/>
              <a:buChar char="§"/>
            </a:pPr>
            <a:r>
              <a:rPr lang="en-US" sz="2800" dirty="0"/>
              <a:t> PPM = Partial matching</a:t>
            </a:r>
          </a:p>
          <a:p>
            <a:pPr lvl="1">
              <a:buFont typeface="Wingdings" charset="2"/>
              <a:buChar char="§"/>
            </a:pPr>
            <a:r>
              <a:rPr lang="en-US" sz="2800" dirty="0"/>
              <a:t> </a:t>
            </a:r>
            <a:r>
              <a:rPr lang="en-US" sz="2800" dirty="0" err="1"/>
              <a:t>Levenshtein</a:t>
            </a:r>
            <a:r>
              <a:rPr lang="en-US" sz="2800" dirty="0"/>
              <a:t> = edit distance</a:t>
            </a:r>
          </a:p>
          <a:p>
            <a:pPr>
              <a:buFont typeface="Wingdings" charset="2"/>
              <a:buChar char="v"/>
            </a:pPr>
            <a:endParaRPr lang="en-US" dirty="0"/>
          </a:p>
        </p:txBody>
      </p:sp>
    </p:spTree>
    <p:extLst>
      <p:ext uri="{BB962C8B-B14F-4D97-AF65-F5344CB8AC3E}">
        <p14:creationId xmlns:p14="http://schemas.microsoft.com/office/powerpoint/2010/main" val="641797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44" t="14391" r="17851" b="14102"/>
          <a:stretch/>
        </p:blipFill>
        <p:spPr>
          <a:xfrm>
            <a:off x="1501902" y="1357530"/>
            <a:ext cx="8392439" cy="5424843"/>
          </a:xfrm>
          <a:prstGeom prst="rect">
            <a:avLst/>
          </a:prstGeom>
        </p:spPr>
      </p:pic>
      <p:cxnSp>
        <p:nvCxnSpPr>
          <p:cNvPr id="4" name="Straight Arrow Connector 3"/>
          <p:cNvCxnSpPr/>
          <p:nvPr/>
        </p:nvCxnSpPr>
        <p:spPr>
          <a:xfrm flipH="1" flipV="1">
            <a:off x="5496980" y="4059367"/>
            <a:ext cx="575191" cy="2116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5528789" y="4295420"/>
            <a:ext cx="575733"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67869" y="3586917"/>
            <a:ext cx="499586" cy="13206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617662" y="4457331"/>
            <a:ext cx="575733"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1239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679"/>
          <a:stretch/>
        </p:blipFill>
        <p:spPr>
          <a:xfrm>
            <a:off x="1356169" y="1449201"/>
            <a:ext cx="9224737" cy="5095977"/>
          </a:xfrm>
          <a:prstGeom prst="rect">
            <a:avLst/>
          </a:prstGeom>
        </p:spPr>
      </p:pic>
      <p:cxnSp>
        <p:nvCxnSpPr>
          <p:cNvPr id="4" name="Straight Arrow Connector 3"/>
          <p:cNvCxnSpPr/>
          <p:nvPr/>
        </p:nvCxnSpPr>
        <p:spPr>
          <a:xfrm flipH="1">
            <a:off x="5968537" y="3997189"/>
            <a:ext cx="512475" cy="47855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71033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12073378" cy="4861203"/>
          </a:xfrm>
          <a:prstGeom prst="rect">
            <a:avLst/>
          </a:prstGeom>
        </p:spPr>
      </p:pic>
      <p:sp>
        <p:nvSpPr>
          <p:cNvPr id="4" name="Rectangle 3"/>
          <p:cNvSpPr/>
          <p:nvPr/>
        </p:nvSpPr>
        <p:spPr>
          <a:xfrm>
            <a:off x="7551860" y="1205021"/>
            <a:ext cx="1103042" cy="495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654902" y="4688399"/>
            <a:ext cx="460872" cy="92559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2474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Sub-clustering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715" y="1739840"/>
            <a:ext cx="9076737" cy="5118160"/>
          </a:xfrm>
          <a:prstGeom prst="rect">
            <a:avLst/>
          </a:prstGeom>
        </p:spPr>
      </p:pic>
      <p:cxnSp>
        <p:nvCxnSpPr>
          <p:cNvPr id="4" name="Straight Arrow Connector 3"/>
          <p:cNvCxnSpPr/>
          <p:nvPr/>
        </p:nvCxnSpPr>
        <p:spPr>
          <a:xfrm>
            <a:off x="6209414" y="5592725"/>
            <a:ext cx="510364" cy="85060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60240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Caveat</a:t>
            </a:r>
            <a:endParaRPr lang="en-US" dirty="0"/>
          </a:p>
        </p:txBody>
      </p:sp>
      <p:pic>
        <p:nvPicPr>
          <p:cNvPr id="4" name="Picture 3" descr="Screen Shot 2014-06-25 at 2.55.22 PM.png"/>
          <p:cNvPicPr>
            <a:picLocks noChangeAspect="1"/>
          </p:cNvPicPr>
          <p:nvPr/>
        </p:nvPicPr>
        <p:blipFill rotWithShape="1">
          <a:blip r:embed="rId3">
            <a:extLst>
              <a:ext uri="{28A0092B-C50C-407E-A947-70E740481C1C}">
                <a14:useLocalDpi xmlns:a14="http://schemas.microsoft.com/office/drawing/2010/main" val="0"/>
              </a:ext>
            </a:extLst>
          </a:blip>
          <a:srcRect t="34131" r="57169" b="39922"/>
          <a:stretch/>
        </p:blipFill>
        <p:spPr>
          <a:xfrm>
            <a:off x="4277921" y="2077233"/>
            <a:ext cx="5129126" cy="1653436"/>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3961989" y="4542863"/>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8244825" y="4545123"/>
            <a:ext cx="1676400" cy="1930400"/>
          </a:xfrm>
          <a:prstGeom prst="rect">
            <a:avLst/>
          </a:prstGeom>
          <a:ln>
            <a:solidFill>
              <a:srgbClr val="D2533C"/>
            </a:solidFill>
          </a:ln>
        </p:spPr>
      </p:pic>
      <p:sp>
        <p:nvSpPr>
          <p:cNvPr id="7" name="Rectangle 6"/>
          <p:cNvSpPr/>
          <p:nvPr/>
        </p:nvSpPr>
        <p:spPr>
          <a:xfrm>
            <a:off x="5645150" y="2267211"/>
            <a:ext cx="2959100" cy="498971"/>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5290694" y="2766182"/>
            <a:ext cx="1834006" cy="177668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7124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46153" y="2516696"/>
            <a:ext cx="2598596" cy="2831544"/>
          </a:xfrm>
          <a:prstGeom prst="rect">
            <a:avLst/>
          </a:prstGeom>
          <a:noFill/>
        </p:spPr>
        <p:txBody>
          <a:bodyPr wrap="none" rtlCol="0">
            <a:spAutoFit/>
          </a:bodyPr>
          <a:lstStyle/>
          <a:p>
            <a:r>
              <a:rPr lang="en-US" sz="2400" b="1" dirty="0"/>
              <a:t>Hotel Savoy</a:t>
            </a:r>
          </a:p>
          <a:p>
            <a:r>
              <a:rPr lang="en-US" dirty="0"/>
              <a:t>59</a:t>
            </a:r>
            <a:r>
              <a:rPr lang="en-US" baseline="30000" dirty="0"/>
              <a:t>th</a:t>
            </a:r>
            <a:r>
              <a:rPr lang="en-US" dirty="0"/>
              <a:t> St. &amp; 5</a:t>
            </a:r>
            <a:r>
              <a:rPr lang="en-US" baseline="30000" dirty="0"/>
              <a:t>th</a:t>
            </a:r>
            <a:r>
              <a:rPr lang="en-US" dirty="0"/>
              <a:t> Ave.</a:t>
            </a:r>
          </a:p>
          <a:p>
            <a:r>
              <a:rPr lang="en-US" sz="2000" b="1" dirty="0"/>
              <a:t>New York, New York</a:t>
            </a:r>
          </a:p>
          <a:p>
            <a:endParaRPr lang="en-US" dirty="0" smtClean="0"/>
          </a:p>
          <a:p>
            <a:endParaRPr lang="en-US" dirty="0"/>
          </a:p>
          <a:p>
            <a:r>
              <a:rPr lang="en-US" sz="2400" b="1" dirty="0"/>
              <a:t>Savoy Hotel</a:t>
            </a:r>
          </a:p>
          <a:p>
            <a:r>
              <a:rPr lang="en-US" dirty="0"/>
              <a:t>Strand</a:t>
            </a:r>
          </a:p>
          <a:p>
            <a:r>
              <a:rPr lang="en-US" dirty="0"/>
              <a:t>London WC2R 0EU</a:t>
            </a:r>
          </a:p>
          <a:p>
            <a:r>
              <a:rPr lang="en-US" sz="2000" b="1" dirty="0"/>
              <a:t>United Kingdom</a:t>
            </a:r>
          </a:p>
        </p:txBody>
      </p:sp>
    </p:spTree>
    <p:extLst>
      <p:ext uri="{BB962C8B-B14F-4D97-AF65-F5344CB8AC3E}">
        <p14:creationId xmlns:p14="http://schemas.microsoft.com/office/powerpoint/2010/main" val="632032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sp>
        <p:nvSpPr>
          <p:cNvPr id="8" name="Rectangular Callout 7"/>
          <p:cNvSpPr/>
          <p:nvPr/>
        </p:nvSpPr>
        <p:spPr>
          <a:xfrm>
            <a:off x="4256138"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540" y="4098928"/>
            <a:ext cx="2308648" cy="91246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1471967"/>
            <a:ext cx="10412993" cy="5111713"/>
          </a:xfrm>
          <a:prstGeom prst="rect">
            <a:avLst/>
          </a:prstGeom>
        </p:spPr>
      </p:pic>
      <p:cxnSp>
        <p:nvCxnSpPr>
          <p:cNvPr id="11" name="Straight Arrow Connector 10"/>
          <p:cNvCxnSpPr/>
          <p:nvPr/>
        </p:nvCxnSpPr>
        <p:spPr>
          <a:xfrm flipH="1">
            <a:off x="3287966" y="950976"/>
            <a:ext cx="1687702" cy="921238"/>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700620" y="4286249"/>
            <a:ext cx="928530" cy="214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96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Splitting into columns</a:t>
            </a:r>
            <a:endParaRPr lang="en-US" dirty="0"/>
          </a:p>
        </p:txBody>
      </p:sp>
      <p:pic>
        <p:nvPicPr>
          <p:cNvPr id="4" name="Content Placeholder 3"/>
          <p:cNvPicPr>
            <a:picLocks noGrp="1" noChangeAspect="1"/>
          </p:cNvPicPr>
          <p:nvPr>
            <p:ph idx="1"/>
          </p:nvPr>
        </p:nvPicPr>
        <p:blipFill rotWithShape="1">
          <a:blip r:embed="rId3"/>
          <a:srcRect l="22798" t="12716" r="16662" b="23351"/>
          <a:stretch/>
        </p:blipFill>
        <p:spPr>
          <a:xfrm>
            <a:off x="275572" y="1270000"/>
            <a:ext cx="7569978" cy="4496845"/>
          </a:xfrm>
          <a:prstGeom prst="rect">
            <a:avLst/>
          </a:prstGeom>
        </p:spPr>
      </p:pic>
      <p:pic>
        <p:nvPicPr>
          <p:cNvPr id="6" name="Picture 5" descr="mczbase_IP_publications_2015Aug28 csv - OpenRefine - Google Chrome"/>
          <p:cNvPicPr>
            <a:picLocks noChangeAspect="1"/>
          </p:cNvPicPr>
          <p:nvPr/>
        </p:nvPicPr>
        <p:blipFill rotWithShape="1">
          <a:blip r:embed="rId4">
            <a:extLst>
              <a:ext uri="{28A0092B-C50C-407E-A947-70E740481C1C}">
                <a14:useLocalDpi xmlns:a14="http://schemas.microsoft.com/office/drawing/2010/main" val="0"/>
              </a:ext>
            </a:extLst>
          </a:blip>
          <a:srcRect l="20753" t="27482" r="22740" b="18664"/>
          <a:stretch/>
        </p:blipFill>
        <p:spPr>
          <a:xfrm>
            <a:off x="4797470" y="3518422"/>
            <a:ext cx="6889315" cy="3557392"/>
          </a:xfrm>
          <a:prstGeom prst="rect">
            <a:avLst/>
          </a:prstGeom>
        </p:spPr>
      </p:pic>
    </p:spTree>
    <p:extLst>
      <p:ext uri="{BB962C8B-B14F-4D97-AF65-F5344CB8AC3E}">
        <p14:creationId xmlns:p14="http://schemas.microsoft.com/office/powerpoint/2010/main" val="3465779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65435" y="1575881"/>
            <a:ext cx="8596667" cy="5175115"/>
          </a:xfrm>
        </p:spPr>
        <p:txBody>
          <a:bodyPr>
            <a:noAutofit/>
          </a:bodyPr>
          <a:lstStyle/>
          <a:p>
            <a:pPr marL="342900" indent="-342900">
              <a:buFont typeface="Wingdings" panose="05000000000000000000" pitchFamily="2" charset="2"/>
              <a:buChar char="Ø"/>
            </a:pPr>
            <a:r>
              <a:rPr lang="en-US" sz="4000" dirty="0" smtClean="0"/>
              <a:t>Agenda </a:t>
            </a:r>
          </a:p>
          <a:p>
            <a:pPr marL="800100" lvl="1" indent="-342900">
              <a:buFont typeface="Wingdings" panose="05000000000000000000" pitchFamily="2" charset="2"/>
              <a:buChar char="Ø"/>
            </a:pPr>
            <a:r>
              <a:rPr lang="en-US" sz="2800" dirty="0" smtClean="0"/>
              <a:t>Open </a:t>
            </a:r>
            <a:r>
              <a:rPr lang="en-US" sz="2800" dirty="0"/>
              <a:t>Refine as a discovery tool</a:t>
            </a:r>
          </a:p>
          <a:p>
            <a:pPr marL="800100" lvl="1" indent="-342900">
              <a:buFont typeface="Wingdings" panose="05000000000000000000" pitchFamily="2" charset="2"/>
              <a:buChar char="Ø"/>
            </a:pPr>
            <a:r>
              <a:rPr lang="en-US" sz="2800" dirty="0"/>
              <a:t>Learn </a:t>
            </a:r>
            <a:r>
              <a:rPr lang="en-US" sz="2800" dirty="0" smtClean="0"/>
              <a:t>basic operations in </a:t>
            </a:r>
            <a:r>
              <a:rPr lang="en-US" sz="2800" dirty="0"/>
              <a:t>order to discover highly specific information buried in your data set.</a:t>
            </a:r>
          </a:p>
          <a:p>
            <a:pPr marL="800100" lvl="1" indent="-342900">
              <a:buFont typeface="Wingdings" panose="05000000000000000000" pitchFamily="2" charset="2"/>
              <a:buChar char="Ø"/>
            </a:pPr>
            <a:r>
              <a:rPr lang="en-US" sz="2800" dirty="0" err="1" smtClean="0"/>
              <a:t>OpenRefine</a:t>
            </a:r>
            <a:r>
              <a:rPr lang="en-US" sz="2800" dirty="0" smtClean="0"/>
              <a:t> </a:t>
            </a:r>
            <a:r>
              <a:rPr lang="en-US" sz="2800" dirty="0"/>
              <a:t>Hands-On </a:t>
            </a:r>
            <a:r>
              <a:rPr lang="en-US" sz="2800" dirty="0" smtClean="0"/>
              <a:t>Exercise</a:t>
            </a:r>
            <a:endParaRPr lang="en-US" sz="1600" dirty="0"/>
          </a:p>
          <a:p>
            <a:pPr marL="800100" lvl="1" indent="-342900">
              <a:buFont typeface="Wingdings" panose="05000000000000000000" pitchFamily="2" charset="2"/>
              <a:buChar char="Ø"/>
            </a:pPr>
            <a:r>
              <a:rPr lang="en-US" sz="2800" dirty="0"/>
              <a:t>Questions ? </a:t>
            </a:r>
            <a:endParaRPr lang="en-US" sz="2800" dirty="0" smtClean="0"/>
          </a:p>
          <a:p>
            <a:pPr marL="800100" lvl="1" indent="-342900">
              <a:buFont typeface="Wingdings" panose="05000000000000000000" pitchFamily="2" charset="2"/>
              <a:buChar char="Ø"/>
            </a:pPr>
            <a:r>
              <a:rPr lang="en-US" sz="2800" dirty="0" smtClean="0"/>
              <a:t>Resources</a:t>
            </a:r>
            <a:endParaRPr lang="en-US" sz="2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935" y="229984"/>
            <a:ext cx="7343920" cy="1186172"/>
          </a:xfrm>
          <a:prstGeom prst="rect">
            <a:avLst/>
          </a:prstGeom>
        </p:spPr>
      </p:pic>
    </p:spTree>
    <p:extLst>
      <p:ext uri="{BB962C8B-B14F-4D97-AF65-F5344CB8AC3E}">
        <p14:creationId xmlns:p14="http://schemas.microsoft.com/office/powerpoint/2010/main" val="24774816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307"/>
          <a:stretch/>
        </p:blipFill>
        <p:spPr>
          <a:xfrm>
            <a:off x="677334" y="1682496"/>
            <a:ext cx="10670420" cy="4979480"/>
          </a:xfrm>
          <a:prstGeom prst="rect">
            <a:avLst/>
          </a:prstGeom>
        </p:spPr>
      </p:pic>
      <p:cxnSp>
        <p:nvCxnSpPr>
          <p:cNvPr id="7" name="Straight Arrow Connector 6"/>
          <p:cNvCxnSpPr/>
          <p:nvPr/>
        </p:nvCxnSpPr>
        <p:spPr>
          <a:xfrm flipH="1">
            <a:off x="3308699" y="1335024"/>
            <a:ext cx="1188720" cy="694944"/>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764470" y="4811458"/>
            <a:ext cx="953834" cy="382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482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119" y="1753937"/>
            <a:ext cx="8734251" cy="4855410"/>
          </a:xfrm>
          <a:prstGeom prst="rect">
            <a:avLst/>
          </a:prstGeom>
        </p:spPr>
      </p:pic>
      <p:cxnSp>
        <p:nvCxnSpPr>
          <p:cNvPr id="14" name="Straight Arrow Connector 13"/>
          <p:cNvCxnSpPr/>
          <p:nvPr/>
        </p:nvCxnSpPr>
        <p:spPr>
          <a:xfrm flipH="1" flipV="1">
            <a:off x="4089516" y="2067441"/>
            <a:ext cx="1008865" cy="1201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277032" y="4331589"/>
            <a:ext cx="668594" cy="289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411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Transformations</a:t>
            </a:r>
            <a:endParaRPr lang="en-US" dirty="0"/>
          </a:p>
        </p:txBody>
      </p:sp>
      <p:pic>
        <p:nvPicPr>
          <p:cNvPr id="4" name="Picture 3" descr="Screen Shot 2014-07-05 at 11.10.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124" y="1524001"/>
            <a:ext cx="6310933" cy="2535115"/>
          </a:xfrm>
          <a:prstGeom prst="rect">
            <a:avLst/>
          </a:prstGeom>
          <a:ln>
            <a:solidFill>
              <a:schemeClr val="accent5"/>
            </a:solidFill>
          </a:ln>
        </p:spPr>
      </p:pic>
      <p:sp>
        <p:nvSpPr>
          <p:cNvPr id="5" name="Rectangular Callout 4"/>
          <p:cNvSpPr/>
          <p:nvPr/>
        </p:nvSpPr>
        <p:spPr>
          <a:xfrm>
            <a:off x="6285031" y="2451100"/>
            <a:ext cx="3428051" cy="2552700"/>
          </a:xfrm>
          <a:prstGeom prst="wedgeRectCallout">
            <a:avLst>
              <a:gd name="adj1" fmla="val -66877"/>
              <a:gd name="adj2" fmla="val -44293"/>
            </a:avLst>
          </a:prstGeom>
          <a:solidFill>
            <a:schemeClr val="bg1"/>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Screen Shot 2014-07-05 at 11.13.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031" y="2451100"/>
            <a:ext cx="3428051" cy="2552700"/>
          </a:xfrm>
          <a:prstGeom prst="rect">
            <a:avLst/>
          </a:prstGeom>
          <a:ln>
            <a:noFill/>
          </a:ln>
        </p:spPr>
      </p:pic>
      <p:sp>
        <p:nvSpPr>
          <p:cNvPr id="7" name="TextBox 6"/>
          <p:cNvSpPr txBox="1"/>
          <p:nvPr/>
        </p:nvSpPr>
        <p:spPr>
          <a:xfrm>
            <a:off x="1861284" y="4949896"/>
            <a:ext cx="8715077" cy="1477328"/>
          </a:xfrm>
          <a:prstGeom prst="rect">
            <a:avLst/>
          </a:prstGeom>
          <a:noFill/>
        </p:spPr>
        <p:txBody>
          <a:bodyPr wrap="square" rtlCol="0">
            <a:spAutoFit/>
          </a:bodyPr>
          <a:lstStyle/>
          <a:p>
            <a:r>
              <a:rPr lang="en-US" dirty="0"/>
              <a:t>Understanding Expressions:</a:t>
            </a:r>
          </a:p>
          <a:p>
            <a:r>
              <a:rPr lang="en-US" b="1" u="sng" dirty="0">
                <a:solidFill>
                  <a:schemeClr val="tx2"/>
                </a:solidFill>
              </a:rPr>
              <a:t>https://github.com/OpenRefine/OpenRefine/wiki/Understanding-Expressions</a:t>
            </a:r>
          </a:p>
          <a:p>
            <a:endParaRPr lang="en-US" dirty="0"/>
          </a:p>
          <a:p>
            <a:r>
              <a:rPr lang="en-US" dirty="0"/>
              <a:t>GREL Cheat Sheet:</a:t>
            </a:r>
          </a:p>
          <a:p>
            <a:r>
              <a:rPr lang="en-US" b="1" u="sng" dirty="0">
                <a:solidFill>
                  <a:schemeClr val="tx2"/>
                </a:solidFill>
              </a:rPr>
              <a:t>http://</a:t>
            </a:r>
            <a:r>
              <a:rPr lang="en-US" b="1" u="sng" dirty="0" err="1">
                <a:solidFill>
                  <a:schemeClr val="tx2"/>
                </a:solidFill>
              </a:rPr>
              <a:t>arcadiafalcone.net</a:t>
            </a:r>
            <a:r>
              <a:rPr lang="en-US" b="1" u="sng" dirty="0">
                <a:solidFill>
                  <a:schemeClr val="tx2"/>
                </a:solidFill>
              </a:rPr>
              <a:t>/</a:t>
            </a:r>
            <a:r>
              <a:rPr lang="en-US" b="1" u="sng" dirty="0" err="1">
                <a:solidFill>
                  <a:schemeClr val="tx2"/>
                </a:solidFill>
              </a:rPr>
              <a:t>GoogleRefineCheatSheets.pdf</a:t>
            </a:r>
            <a:endParaRPr lang="en-US" b="1" u="sng" dirty="0">
              <a:solidFill>
                <a:schemeClr val="tx2"/>
              </a:solidFill>
            </a:endParaRPr>
          </a:p>
        </p:txBody>
      </p:sp>
    </p:spTree>
    <p:extLst>
      <p:ext uri="{BB962C8B-B14F-4D97-AF65-F5344CB8AC3E}">
        <p14:creationId xmlns:p14="http://schemas.microsoft.com/office/powerpoint/2010/main" val="2131039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588977"/>
            <a:ext cx="11146266" cy="4875618"/>
          </a:xfrm>
          <a:prstGeom prst="rect">
            <a:avLst/>
          </a:prstGeom>
        </p:spPr>
      </p:pic>
      <p:sp>
        <p:nvSpPr>
          <p:cNvPr id="2" name="Title 1"/>
          <p:cNvSpPr>
            <a:spLocks noGrp="1"/>
          </p:cNvSpPr>
          <p:nvPr>
            <p:ph type="title"/>
          </p:nvPr>
        </p:nvSpPr>
        <p:spPr/>
        <p:txBody>
          <a:bodyPr>
            <a:normAutofit/>
          </a:bodyPr>
          <a:lstStyle/>
          <a:p>
            <a:r>
              <a:rPr lang="en-US" dirty="0" smtClean="0"/>
              <a:t>Extracting History as Provenance</a:t>
            </a:r>
            <a:endParaRPr lang="en-US" dirty="0"/>
          </a:p>
        </p:txBody>
      </p:sp>
      <p:cxnSp>
        <p:nvCxnSpPr>
          <p:cNvPr id="5" name="Straight Arrow Connector 4"/>
          <p:cNvCxnSpPr/>
          <p:nvPr/>
        </p:nvCxnSpPr>
        <p:spPr>
          <a:xfrm flipH="1" flipV="1">
            <a:off x="2169043" y="2721936"/>
            <a:ext cx="659217" cy="6804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7211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297413"/>
            <a:ext cx="10058400" cy="5560587"/>
          </a:xfrm>
          <a:prstGeom prst="rect">
            <a:avLst/>
          </a:prstGeom>
        </p:spPr>
      </p:pic>
    </p:spTree>
    <p:extLst>
      <p:ext uri="{BB962C8B-B14F-4D97-AF65-F5344CB8AC3E}">
        <p14:creationId xmlns:p14="http://schemas.microsoft.com/office/powerpoint/2010/main" val="19898911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303" y="1270000"/>
            <a:ext cx="7729426" cy="5715000"/>
          </a:xfrm>
          <a:prstGeom prst="rect">
            <a:avLst/>
          </a:prstGeom>
        </p:spPr>
      </p:pic>
    </p:spTree>
    <p:extLst>
      <p:ext uri="{BB962C8B-B14F-4D97-AF65-F5344CB8AC3E}">
        <p14:creationId xmlns:p14="http://schemas.microsoft.com/office/powerpoint/2010/main" val="12184815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04396"/>
            <a:ext cx="10058400" cy="4949875"/>
          </a:xfrm>
          <a:prstGeom prst="rect">
            <a:avLst/>
          </a:prstGeom>
        </p:spPr>
      </p:pic>
      <p:sp>
        <p:nvSpPr>
          <p:cNvPr id="2" name="Title 1"/>
          <p:cNvSpPr>
            <a:spLocks noGrp="1"/>
          </p:cNvSpPr>
          <p:nvPr>
            <p:ph type="title"/>
          </p:nvPr>
        </p:nvSpPr>
        <p:spPr/>
        <p:txBody>
          <a:bodyPr/>
          <a:lstStyle/>
          <a:p>
            <a:r>
              <a:rPr lang="en-US" dirty="0" smtClean="0"/>
              <a:t>Applying JSON to New Project</a:t>
            </a:r>
            <a:endParaRPr lang="en-US" dirty="0"/>
          </a:p>
        </p:txBody>
      </p:sp>
      <p:cxnSp>
        <p:nvCxnSpPr>
          <p:cNvPr id="5" name="Straight Arrow Connector 4"/>
          <p:cNvCxnSpPr/>
          <p:nvPr/>
        </p:nvCxnSpPr>
        <p:spPr>
          <a:xfrm flipV="1">
            <a:off x="1892595" y="3437467"/>
            <a:ext cx="441842" cy="96441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98211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03620"/>
            <a:ext cx="10064007" cy="4956048"/>
          </a:xfrm>
          <a:prstGeom prst="rect">
            <a:avLst/>
          </a:prstGeom>
        </p:spPr>
      </p:pic>
      <p:sp>
        <p:nvSpPr>
          <p:cNvPr id="2" name="Title 1"/>
          <p:cNvSpPr>
            <a:spLocks noGrp="1"/>
          </p:cNvSpPr>
          <p:nvPr>
            <p:ph type="title"/>
          </p:nvPr>
        </p:nvSpPr>
        <p:spPr/>
        <p:txBody>
          <a:bodyPr/>
          <a:lstStyle/>
          <a:p>
            <a:r>
              <a:rPr lang="en-US" dirty="0"/>
              <a:t>Applying JSON to New Project</a:t>
            </a:r>
          </a:p>
        </p:txBody>
      </p:sp>
      <p:cxnSp>
        <p:nvCxnSpPr>
          <p:cNvPr id="5" name="Straight Arrow Connector 4"/>
          <p:cNvCxnSpPr/>
          <p:nvPr/>
        </p:nvCxnSpPr>
        <p:spPr>
          <a:xfrm flipH="1">
            <a:off x="3657206" y="5762847"/>
            <a:ext cx="361901" cy="392814"/>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423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930400"/>
            <a:ext cx="10058400" cy="4726311"/>
          </a:xfrm>
          <a:prstGeom prst="rect">
            <a:avLst/>
          </a:prstGeom>
        </p:spPr>
      </p:pic>
    </p:spTree>
    <p:extLst>
      <p:ext uri="{BB962C8B-B14F-4D97-AF65-F5344CB8AC3E}">
        <p14:creationId xmlns:p14="http://schemas.microsoft.com/office/powerpoint/2010/main" val="7973619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a:t>
            </a:r>
            <a:r>
              <a:rPr lang="en-US" dirty="0"/>
              <a:t>Y</a:t>
            </a:r>
            <a:r>
              <a:rPr lang="en-US" dirty="0" smtClean="0"/>
              <a:t>our Project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135" y="1930400"/>
            <a:ext cx="10058400" cy="4709935"/>
          </a:xfrm>
          <a:prstGeom prst="rect">
            <a:avLst/>
          </a:prstGeom>
        </p:spPr>
      </p:pic>
      <p:sp>
        <p:nvSpPr>
          <p:cNvPr id="4" name="Rectangle 3"/>
          <p:cNvSpPr/>
          <p:nvPr/>
        </p:nvSpPr>
        <p:spPr>
          <a:xfrm>
            <a:off x="8973879" y="1930400"/>
            <a:ext cx="1753085" cy="185679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752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8963" y="690974"/>
            <a:ext cx="4351866" cy="703006"/>
          </a:xfrm>
        </p:spPr>
        <p:txBody>
          <a:bodyPr/>
          <a:lstStyle/>
          <a:p>
            <a:r>
              <a:rPr lang="en-US" dirty="0" smtClean="0"/>
              <a:t>as a Discovery Tool</a:t>
            </a:r>
            <a:endParaRPr lang="en-US" dirty="0"/>
          </a:p>
        </p:txBody>
      </p:sp>
      <p:sp>
        <p:nvSpPr>
          <p:cNvPr id="5" name="Content Placeholder 4"/>
          <p:cNvSpPr>
            <a:spLocks noGrp="1"/>
          </p:cNvSpPr>
          <p:nvPr>
            <p:ph sz="half" idx="1"/>
          </p:nvPr>
        </p:nvSpPr>
        <p:spPr>
          <a:xfrm>
            <a:off x="777141" y="2069672"/>
            <a:ext cx="8868304" cy="4706266"/>
          </a:xfrm>
        </p:spPr>
        <p:txBody>
          <a:bodyPr>
            <a:noAutofit/>
          </a:bodyPr>
          <a:lstStyle/>
          <a:p>
            <a:r>
              <a:rPr lang="en-US" sz="2400" dirty="0" err="1" smtClean="0"/>
              <a:t>OpenRefine</a:t>
            </a:r>
            <a:r>
              <a:rPr lang="en-US" sz="2400" dirty="0" smtClean="0"/>
              <a:t> can </a:t>
            </a:r>
            <a:r>
              <a:rPr lang="en-US" sz="2400" b="1" i="1" dirty="0">
                <a:solidFill>
                  <a:srgbClr val="D2533C"/>
                </a:solidFill>
              </a:rPr>
              <a:t>visualize</a:t>
            </a:r>
            <a:r>
              <a:rPr lang="en-US" sz="2400" dirty="0" smtClean="0"/>
              <a:t> and </a:t>
            </a:r>
            <a:r>
              <a:rPr lang="en-US" sz="2400" b="1" i="1" dirty="0">
                <a:solidFill>
                  <a:srgbClr val="D2533C"/>
                </a:solidFill>
              </a:rPr>
              <a:t>manipulate</a:t>
            </a:r>
            <a:r>
              <a:rPr lang="en-US" sz="2400" dirty="0" smtClean="0">
                <a:solidFill>
                  <a:srgbClr val="FF0000"/>
                </a:solidFill>
              </a:rPr>
              <a:t> </a:t>
            </a:r>
            <a:r>
              <a:rPr lang="en-US" sz="2400" dirty="0" smtClean="0"/>
              <a:t>(e.g., sort, facet, and filter) </a:t>
            </a:r>
            <a:r>
              <a:rPr lang="en-US" sz="2400" i="1" dirty="0" smtClean="0"/>
              <a:t>big</a:t>
            </a:r>
            <a:r>
              <a:rPr lang="en-US" sz="2400" dirty="0" smtClean="0"/>
              <a:t> data, even </a:t>
            </a:r>
            <a:r>
              <a:rPr lang="en-US" sz="2400" i="1" dirty="0" smtClean="0"/>
              <a:t>really big </a:t>
            </a:r>
            <a:r>
              <a:rPr lang="en-US" sz="2400" dirty="0" smtClean="0"/>
              <a:t>data!</a:t>
            </a:r>
          </a:p>
          <a:p>
            <a:endParaRPr lang="en-US" sz="2400" dirty="0" smtClean="0"/>
          </a:p>
          <a:p>
            <a:pPr marL="0" indent="0" algn="r">
              <a:buNone/>
            </a:pPr>
            <a:r>
              <a:rPr lang="en-US" sz="2400" dirty="0" err="1"/>
              <a:t>OpenRefine</a:t>
            </a:r>
            <a:r>
              <a:rPr lang="en-US" sz="2400" dirty="0"/>
              <a:t> looks like a </a:t>
            </a:r>
            <a:r>
              <a:rPr lang="en-US" sz="2400" b="1" i="1" dirty="0">
                <a:solidFill>
                  <a:srgbClr val="D2533C"/>
                </a:solidFill>
              </a:rPr>
              <a:t>spreadsheet</a:t>
            </a:r>
            <a:r>
              <a:rPr lang="en-US" sz="2400" dirty="0"/>
              <a:t>,</a:t>
            </a:r>
            <a:r>
              <a:rPr lang="en-US" sz="2400" i="1" dirty="0"/>
              <a:t> </a:t>
            </a:r>
          </a:p>
          <a:p>
            <a:pPr marL="0" indent="0" algn="r">
              <a:buNone/>
            </a:pPr>
            <a:r>
              <a:rPr lang="en-US" sz="2400" dirty="0"/>
              <a:t>but it acts like a </a:t>
            </a:r>
            <a:r>
              <a:rPr lang="en-US" sz="2400" b="1" i="1" dirty="0">
                <a:solidFill>
                  <a:srgbClr val="D2533C"/>
                </a:solidFill>
              </a:rPr>
              <a:t>database</a:t>
            </a:r>
            <a:r>
              <a:rPr lang="en-US" sz="2400" i="1" dirty="0"/>
              <a:t>.</a:t>
            </a:r>
          </a:p>
          <a:p>
            <a:endParaRPr lang="en-US" sz="2400" dirty="0" smtClean="0"/>
          </a:p>
          <a:p>
            <a:r>
              <a:rPr lang="en-US" sz="2400" dirty="0" smtClean="0"/>
              <a:t>Use </a:t>
            </a:r>
            <a:r>
              <a:rPr lang="en-US" sz="2400" dirty="0" err="1"/>
              <a:t>OpenRefine</a:t>
            </a:r>
            <a:r>
              <a:rPr lang="en-US" sz="2400" dirty="0"/>
              <a:t> to </a:t>
            </a:r>
            <a:r>
              <a:rPr lang="en-US" sz="2400" b="1" i="1" dirty="0">
                <a:solidFill>
                  <a:srgbClr val="D2533C"/>
                </a:solidFill>
              </a:rPr>
              <a:t>explore</a:t>
            </a:r>
            <a:r>
              <a:rPr lang="en-US" sz="2400" dirty="0"/>
              <a:t>, </a:t>
            </a:r>
            <a:r>
              <a:rPr lang="en-US" sz="2400" b="1" i="1" dirty="0">
                <a:solidFill>
                  <a:srgbClr val="D2533C"/>
                </a:solidFill>
              </a:rPr>
              <a:t>clean</a:t>
            </a:r>
            <a:r>
              <a:rPr lang="en-US" sz="2400" dirty="0" smtClean="0"/>
              <a:t>, and </a:t>
            </a:r>
            <a:r>
              <a:rPr lang="en-US" sz="2400" b="1" i="1" dirty="0">
                <a:solidFill>
                  <a:srgbClr val="D2533C"/>
                </a:solidFill>
              </a:rPr>
              <a:t>link</a:t>
            </a:r>
            <a:r>
              <a:rPr lang="en-US" sz="2400" dirty="0"/>
              <a:t> your data</a:t>
            </a:r>
            <a:r>
              <a:rPr lang="en-US" sz="2400" dirty="0" smtClean="0"/>
              <a:t>.</a:t>
            </a:r>
          </a:p>
          <a:p>
            <a:pPr lvl="1"/>
            <a:r>
              <a:rPr lang="en-US" sz="2200" dirty="0" smtClean="0"/>
              <a:t>Use it for greater granular details when there’s a lot of information</a:t>
            </a:r>
          </a:p>
          <a:p>
            <a:pPr lvl="1"/>
            <a:r>
              <a:rPr lang="en-US" sz="2200" dirty="0" smtClean="0"/>
              <a:t>Pinpoint very specific criteria using a combination of facets</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337078" y="630255"/>
            <a:ext cx="2835122" cy="735635"/>
          </a:xfrm>
        </p:spPr>
      </p:pic>
      <p:sp>
        <p:nvSpPr>
          <p:cNvPr id="6" name="Title 1"/>
          <p:cNvSpPr txBox="1">
            <a:spLocks/>
          </p:cNvSpPr>
          <p:nvPr/>
        </p:nvSpPr>
        <p:spPr>
          <a:xfrm>
            <a:off x="777141" y="694737"/>
            <a:ext cx="2559937" cy="7030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Introducing</a:t>
            </a:r>
            <a:endParaRPr lang="en-US" dirty="0"/>
          </a:p>
        </p:txBody>
      </p:sp>
    </p:spTree>
    <p:extLst>
      <p:ext uri="{BB962C8B-B14F-4D97-AF65-F5344CB8AC3E}">
        <p14:creationId xmlns:p14="http://schemas.microsoft.com/office/powerpoint/2010/main" val="10680745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a:spLocks/>
          </p:cNvSpPr>
          <p:nvPr/>
        </p:nvSpPr>
        <p:spPr>
          <a:xfrm>
            <a:off x="1835547" y="2083417"/>
            <a:ext cx="8596667" cy="4464996"/>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000" dirty="0" smtClean="0"/>
              <a:t>Open Refine as a discovery tool in order to visualize, explore, manipulate, clean, and link your (big) data.</a:t>
            </a:r>
          </a:p>
          <a:p>
            <a:r>
              <a:rPr lang="en-US" sz="2000" dirty="0" smtClean="0"/>
              <a:t>Highlights of </a:t>
            </a:r>
            <a:r>
              <a:rPr lang="en-US" sz="2000" dirty="0" err="1" smtClean="0"/>
              <a:t>OpenRefine</a:t>
            </a:r>
            <a:endParaRPr lang="en-US" sz="2000" dirty="0" smtClean="0"/>
          </a:p>
          <a:p>
            <a:pPr lvl="1">
              <a:buFont typeface="Wingdings" panose="05000000000000000000" pitchFamily="2" charset="2"/>
              <a:buChar char="ü"/>
            </a:pPr>
            <a:r>
              <a:rPr lang="en-US" sz="1800" dirty="0" smtClean="0"/>
              <a:t>Creating </a:t>
            </a:r>
            <a:r>
              <a:rPr lang="en-US" sz="1800" dirty="0"/>
              <a:t>a New </a:t>
            </a:r>
            <a:r>
              <a:rPr lang="en-US" sz="1800" dirty="0" smtClean="0"/>
              <a:t>Project:</a:t>
            </a:r>
          </a:p>
          <a:p>
            <a:pPr lvl="2">
              <a:buFont typeface="Wingdings" panose="05000000000000000000" pitchFamily="2" charset="2"/>
              <a:buChar char="ü"/>
            </a:pPr>
            <a:r>
              <a:rPr lang="en-US" sz="1600" dirty="0" smtClean="0"/>
              <a:t>Importing </a:t>
            </a:r>
            <a:r>
              <a:rPr lang="en-US" sz="1600" dirty="0"/>
              <a:t>your data</a:t>
            </a:r>
          </a:p>
          <a:p>
            <a:pPr lvl="1">
              <a:buFont typeface="Wingdings" panose="05000000000000000000" pitchFamily="2" charset="2"/>
              <a:buChar char="ü"/>
            </a:pPr>
            <a:r>
              <a:rPr lang="en-US" sz="1800" dirty="0" smtClean="0"/>
              <a:t>Manipulating and cleaning your data</a:t>
            </a:r>
          </a:p>
          <a:p>
            <a:pPr lvl="2">
              <a:buFont typeface="Wingdings" panose="05000000000000000000" pitchFamily="2" charset="2"/>
              <a:buChar char="ü"/>
            </a:pPr>
            <a:r>
              <a:rPr lang="en-US" sz="1600" dirty="0" smtClean="0"/>
              <a:t>Reordering, renaming and sorting columns</a:t>
            </a:r>
            <a:endParaRPr lang="en-US" sz="1600" dirty="0"/>
          </a:p>
          <a:p>
            <a:pPr lvl="2">
              <a:buFont typeface="Wingdings" panose="05000000000000000000" pitchFamily="2" charset="2"/>
              <a:buChar char="ü"/>
            </a:pPr>
            <a:r>
              <a:rPr lang="en-US" sz="1600" dirty="0" smtClean="0"/>
              <a:t>Basic Normalization</a:t>
            </a:r>
          </a:p>
          <a:p>
            <a:pPr lvl="2">
              <a:buFont typeface="Wingdings" panose="05000000000000000000" pitchFamily="2" charset="2"/>
              <a:buChar char="ü"/>
            </a:pPr>
            <a:r>
              <a:rPr lang="en-US" sz="1600" dirty="0"/>
              <a:t>Faceting and Clustering</a:t>
            </a:r>
          </a:p>
          <a:p>
            <a:pPr lvl="2">
              <a:buFont typeface="Wingdings" panose="05000000000000000000" pitchFamily="2" charset="2"/>
              <a:buChar char="ü"/>
            </a:pPr>
            <a:r>
              <a:rPr lang="en-US" sz="1600" dirty="0"/>
              <a:t>Records vs. </a:t>
            </a:r>
            <a:r>
              <a:rPr lang="en-US" sz="1600" dirty="0" smtClean="0"/>
              <a:t>Rows</a:t>
            </a:r>
          </a:p>
          <a:p>
            <a:pPr lvl="1">
              <a:buFont typeface="Wingdings" panose="05000000000000000000" pitchFamily="2" charset="2"/>
              <a:buChar char="ü"/>
            </a:pPr>
            <a:r>
              <a:rPr lang="en-US" sz="1800" dirty="0" smtClean="0"/>
              <a:t>Exporting your work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
        <p:nvSpPr>
          <p:cNvPr id="2" name="Title 1"/>
          <p:cNvSpPr>
            <a:spLocks noGrp="1"/>
          </p:cNvSpPr>
          <p:nvPr>
            <p:ph type="ctrTitle"/>
          </p:nvPr>
        </p:nvSpPr>
        <p:spPr>
          <a:xfrm>
            <a:off x="1526521" y="354202"/>
            <a:ext cx="9214721" cy="1876954"/>
          </a:xfrm>
        </p:spPr>
        <p:txBody>
          <a:bodyPr anchor="ctr"/>
          <a:lstStyle/>
          <a:p>
            <a:pPr algn="ctr"/>
            <a:r>
              <a:rPr lang="en-US" sz="3600" dirty="0" smtClean="0"/>
              <a:t>Up to Now</a:t>
            </a:r>
            <a:r>
              <a:rPr lang="is-IS" sz="3600" dirty="0" smtClean="0"/>
              <a:t>…</a:t>
            </a:r>
            <a:endParaRPr lang="en-US" sz="3600" dirty="0"/>
          </a:p>
        </p:txBody>
      </p:sp>
    </p:spTree>
    <p:extLst>
      <p:ext uri="{BB962C8B-B14F-4D97-AF65-F5344CB8AC3E}">
        <p14:creationId xmlns:p14="http://schemas.microsoft.com/office/powerpoint/2010/main" val="10629447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3342"/>
            <a:ext cx="8596668" cy="1320800"/>
          </a:xfrm>
        </p:spPr>
        <p:txBody>
          <a:bodyPr/>
          <a:lstStyle/>
          <a:p>
            <a:pPr algn="ctr"/>
            <a:r>
              <a:rPr lang="en-US" dirty="0"/>
              <a:t>Summary</a:t>
            </a:r>
          </a:p>
        </p:txBody>
      </p:sp>
      <p:sp>
        <p:nvSpPr>
          <p:cNvPr id="3" name="Content Placeholder 2"/>
          <p:cNvSpPr>
            <a:spLocks noGrp="1"/>
          </p:cNvSpPr>
          <p:nvPr>
            <p:ph sz="half" idx="1"/>
          </p:nvPr>
        </p:nvSpPr>
        <p:spPr>
          <a:xfrm>
            <a:off x="1757650" y="1409562"/>
            <a:ext cx="8805879" cy="4492780"/>
          </a:xfrm>
        </p:spPr>
        <p:txBody>
          <a:bodyPr/>
          <a:lstStyle/>
          <a:p>
            <a:r>
              <a:rPr lang="en-US" dirty="0"/>
              <a:t>Strengths:</a:t>
            </a:r>
          </a:p>
          <a:p>
            <a:pPr lvl="1"/>
            <a:r>
              <a:rPr lang="en-US" dirty="0"/>
              <a:t>Open source</a:t>
            </a:r>
          </a:p>
          <a:p>
            <a:pPr lvl="1"/>
            <a:r>
              <a:rPr lang="en-US" dirty="0"/>
              <a:t>Much more powerful than Excel (some functions easier to use)</a:t>
            </a:r>
          </a:p>
          <a:p>
            <a:pPr lvl="1"/>
            <a:r>
              <a:rPr lang="en-US" dirty="0"/>
              <a:t>Platform independent</a:t>
            </a:r>
          </a:p>
          <a:p>
            <a:pPr lvl="1"/>
            <a:r>
              <a:rPr lang="en-US" dirty="0"/>
              <a:t>Great history tracking (provenance!)</a:t>
            </a:r>
          </a:p>
          <a:p>
            <a:pPr lvl="1"/>
            <a:r>
              <a:rPr lang="en-US" dirty="0"/>
              <a:t>Can export commonly used functions for reuse (more provenance!)</a:t>
            </a:r>
          </a:p>
          <a:p>
            <a:r>
              <a:rPr lang="en-US" dirty="0"/>
              <a:t>Weaknesses:</a:t>
            </a:r>
          </a:p>
          <a:p>
            <a:pPr lvl="1"/>
            <a:r>
              <a:rPr lang="en-US" dirty="0"/>
              <a:t>Can be a little unstable; some queries are slow</a:t>
            </a:r>
          </a:p>
          <a:p>
            <a:pPr lvl="1"/>
            <a:r>
              <a:rPr lang="en-US" dirty="0"/>
              <a:t>Relies on many external services – some (Freebase) no longer supported</a:t>
            </a:r>
          </a:p>
          <a:p>
            <a:pPr lvl="1"/>
            <a:r>
              <a:rPr lang="en-US" dirty="0"/>
              <a:t>Some methods require light programming</a:t>
            </a:r>
          </a:p>
          <a:p>
            <a:pPr lvl="1"/>
            <a:r>
              <a:rPr lang="en-US" dirty="0"/>
              <a:t>Some tasks that are easy in Excel (adding new rows, find and replace) are more difficult/impossible in Refine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Tree>
    <p:extLst>
      <p:ext uri="{BB962C8B-B14F-4D97-AF65-F5344CB8AC3E}">
        <p14:creationId xmlns:p14="http://schemas.microsoft.com/office/powerpoint/2010/main" val="15731937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3342"/>
            <a:ext cx="8596668" cy="1320800"/>
          </a:xfrm>
        </p:spPr>
        <p:txBody>
          <a:bodyPr/>
          <a:lstStyle/>
          <a:p>
            <a:pPr algn="ctr"/>
            <a:r>
              <a:rPr lang="en-US" dirty="0"/>
              <a:t>Further Resources</a:t>
            </a:r>
          </a:p>
        </p:txBody>
      </p:sp>
      <p:sp>
        <p:nvSpPr>
          <p:cNvPr id="3" name="Content Placeholder 2"/>
          <p:cNvSpPr>
            <a:spLocks noGrp="1"/>
          </p:cNvSpPr>
          <p:nvPr>
            <p:ph sz="half" idx="1"/>
          </p:nvPr>
        </p:nvSpPr>
        <p:spPr>
          <a:xfrm>
            <a:off x="1757650" y="1466288"/>
            <a:ext cx="8805879" cy="4492780"/>
          </a:xfrm>
        </p:spPr>
        <p:txBody>
          <a:bodyPr>
            <a:normAutofit lnSpcReduction="10000"/>
          </a:bodyPr>
          <a:lstStyle/>
          <a:p>
            <a:r>
              <a:rPr lang="en-US" i="1" dirty="0"/>
              <a:t>Main 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a:t>
            </a:r>
            <a:r>
              <a:rPr lang="en-US" dirty="0">
                <a:hlinkClick r:id="rId3"/>
              </a:rPr>
              <a:t>https://</a:t>
            </a:r>
            <a:r>
              <a:rPr lang="en-US" dirty="0" smtClean="0">
                <a:hlinkClick r:id="rId3"/>
              </a:rPr>
              <a:t>github.com/OpenRefine/OpenRefine</a:t>
            </a:r>
            <a:r>
              <a:rPr lang="en-US" dirty="0" smtClean="0"/>
              <a:t> </a:t>
            </a:r>
            <a:endParaRPr lang="en-US" dirty="0"/>
          </a:p>
          <a:p>
            <a:r>
              <a:rPr lang="en-US" i="1" dirty="0"/>
              <a:t>Open Refine Documentation (AKA an extensive user manual):</a:t>
            </a:r>
            <a:r>
              <a:rPr lang="en-US" dirty="0"/>
              <a:t>  </a:t>
            </a:r>
            <a:r>
              <a:rPr lang="en-US" dirty="0">
                <a:hlinkClick r:id="rId4"/>
              </a:rPr>
              <a:t>https://</a:t>
            </a:r>
            <a:r>
              <a:rPr lang="en-US" dirty="0" smtClean="0">
                <a:hlinkClick r:id="rId4"/>
              </a:rPr>
              <a:t>github.com/OpenRefine/OpenRefine/wiki/Documentation-For-Users</a:t>
            </a:r>
            <a:r>
              <a:rPr lang="en-US" dirty="0" smtClean="0"/>
              <a:t>  </a:t>
            </a:r>
            <a:endParaRPr lang="en-US" dirty="0"/>
          </a:p>
          <a:p>
            <a:r>
              <a:rPr lang="en-US" i="1" dirty="0"/>
              <a:t>Online tutorial</a:t>
            </a:r>
            <a:r>
              <a:rPr lang="en-US" dirty="0"/>
              <a:t>: </a:t>
            </a:r>
            <a:r>
              <a:rPr lang="en-US" dirty="0">
                <a:hlinkClick r:id="rId5"/>
              </a:rPr>
              <a:t>https://bigdatauniversity.com/courses/introduction-to-openrefine/</a:t>
            </a:r>
            <a:endParaRPr lang="en-US" dirty="0"/>
          </a:p>
          <a:p>
            <a:r>
              <a:rPr lang="en-US" i="1" dirty="0" smtClean="0"/>
              <a:t>Additional</a:t>
            </a:r>
            <a:r>
              <a:rPr lang="en-US" i="1" dirty="0"/>
              <a:t> Reconciliation Services:</a:t>
            </a:r>
            <a:endParaRPr lang="en-US" dirty="0"/>
          </a:p>
          <a:p>
            <a:pPr lvl="1"/>
            <a:r>
              <a:rPr lang="en-US" dirty="0"/>
              <a:t>There are a several listed here. </a:t>
            </a:r>
            <a:r>
              <a:rPr lang="en-US" dirty="0" err="1"/>
              <a:t>Nomenklatura</a:t>
            </a:r>
            <a:r>
              <a:rPr lang="en-US" dirty="0"/>
              <a:t> &amp; Reconcile-csv may be of particular interest: </a:t>
            </a:r>
            <a:r>
              <a:rPr lang="en-US" dirty="0">
                <a:hlinkClick r:id="rId6"/>
              </a:rPr>
              <a:t>https://github.com/OpenRefine/OpenRefine/wiki/Reconcilable-Data-Sources</a:t>
            </a:r>
          </a:p>
          <a:p>
            <a:r>
              <a:rPr lang="en-US" i="1" dirty="0"/>
              <a:t>M</a:t>
            </a:r>
            <a:r>
              <a:rPr lang="de-DE" i="1" dirty="0"/>
              <a:t>ore on GREL:</a:t>
            </a:r>
            <a:r>
              <a:rPr lang="de-DE" dirty="0">
                <a:hlinkClick r:id="rId7"/>
              </a:rPr>
              <a:t> https://</a:t>
            </a:r>
            <a:r>
              <a:rPr lang="de-DE" dirty="0" smtClean="0">
                <a:hlinkClick r:id="rId7"/>
              </a:rPr>
              <a:t>github.com/OpenRefine/OpenRefine/wiki/GREL-String-Functions</a:t>
            </a:r>
          </a:p>
          <a:p>
            <a:endParaRPr lang="de-DE" dirty="0">
              <a:hlinkClick r:id="rId7"/>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Tree>
    <p:extLst>
      <p:ext uri="{BB962C8B-B14F-4D97-AF65-F5344CB8AC3E}">
        <p14:creationId xmlns:p14="http://schemas.microsoft.com/office/powerpoint/2010/main" val="1248749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4933"/>
          </a:xfrm>
        </p:spPr>
        <p:txBody>
          <a:bodyPr/>
          <a:lstStyle/>
          <a:p>
            <a:r>
              <a:rPr lang="en-US" dirty="0"/>
              <a:t>Demonstrating </a:t>
            </a:r>
            <a:r>
              <a:rPr lang="en-US" dirty="0" err="1"/>
              <a:t>OpenRefine</a:t>
            </a:r>
            <a:endParaRPr lang="en-US" dirty="0"/>
          </a:p>
        </p:txBody>
      </p:sp>
      <p:sp>
        <p:nvSpPr>
          <p:cNvPr id="3" name="Content Placeholder 2"/>
          <p:cNvSpPr>
            <a:spLocks noGrp="1"/>
          </p:cNvSpPr>
          <p:nvPr>
            <p:ph sz="half" idx="1"/>
          </p:nvPr>
        </p:nvSpPr>
        <p:spPr>
          <a:xfrm>
            <a:off x="677335" y="1454533"/>
            <a:ext cx="9071350" cy="4990511"/>
          </a:xfrm>
        </p:spPr>
        <p:txBody>
          <a:bodyPr>
            <a:normAutofit fontScale="85000" lnSpcReduction="20000"/>
          </a:bodyPr>
          <a:lstStyle/>
          <a:p>
            <a:pPr>
              <a:buFont typeface="Wingdings" charset="2"/>
              <a:buChar char="ü"/>
            </a:pPr>
            <a:r>
              <a:rPr lang="en-US" sz="2400" dirty="0" smtClean="0"/>
              <a:t>Creating </a:t>
            </a:r>
            <a:r>
              <a:rPr lang="en-US" sz="2400" dirty="0"/>
              <a:t>a New </a:t>
            </a:r>
            <a:r>
              <a:rPr lang="en-US" sz="2400" dirty="0" smtClean="0"/>
              <a:t>Project</a:t>
            </a:r>
          </a:p>
          <a:p>
            <a:pPr>
              <a:buFont typeface="Wingdings" charset="2"/>
              <a:buChar char="ü"/>
            </a:pPr>
            <a:endParaRPr lang="en-US" sz="2400" dirty="0" smtClean="0"/>
          </a:p>
          <a:p>
            <a:pPr>
              <a:buFont typeface="Wingdings" charset="2"/>
              <a:buChar char="ü"/>
            </a:pPr>
            <a:r>
              <a:rPr lang="en-US" sz="2400" dirty="0" smtClean="0"/>
              <a:t>Reordering and Renaming Columns</a:t>
            </a:r>
          </a:p>
          <a:p>
            <a:pPr marL="0" indent="0">
              <a:buNone/>
            </a:pPr>
            <a:endParaRPr lang="en-US" sz="2400" dirty="0"/>
          </a:p>
          <a:p>
            <a:pPr>
              <a:buFont typeface="Wingdings" charset="2"/>
              <a:buChar char="ü"/>
            </a:pPr>
            <a:r>
              <a:rPr lang="en-US" sz="2400" dirty="0" smtClean="0"/>
              <a:t>Basic Normalization</a:t>
            </a:r>
          </a:p>
          <a:p>
            <a:pPr>
              <a:buFont typeface="Wingdings" charset="2"/>
              <a:buChar char="ü"/>
            </a:pPr>
            <a:endParaRPr lang="en-US" sz="2400" dirty="0" smtClean="0"/>
          </a:p>
          <a:p>
            <a:pPr>
              <a:buFont typeface="Wingdings" charset="2"/>
              <a:buChar char="ü"/>
            </a:pPr>
            <a:r>
              <a:rPr lang="en-US" sz="2400" dirty="0" smtClean="0"/>
              <a:t>Tracking Operation Histories</a:t>
            </a:r>
            <a:endParaRPr lang="en-US" sz="2400" dirty="0"/>
          </a:p>
          <a:p>
            <a:pPr>
              <a:buFont typeface="Wingdings" charset="2"/>
              <a:buChar char="ü"/>
            </a:pPr>
            <a:endParaRPr lang="en-US" sz="2400" dirty="0" smtClean="0"/>
          </a:p>
          <a:p>
            <a:pPr>
              <a:buFont typeface="Wingdings" charset="2"/>
              <a:buChar char="ü"/>
            </a:pPr>
            <a:r>
              <a:rPr lang="en-US" sz="2400" dirty="0" smtClean="0"/>
              <a:t>Faceting </a:t>
            </a:r>
            <a:r>
              <a:rPr lang="en-US" sz="2400" dirty="0"/>
              <a:t>and Clustering</a:t>
            </a:r>
          </a:p>
          <a:p>
            <a:pPr marL="0" indent="0">
              <a:buNone/>
            </a:pPr>
            <a:endParaRPr lang="en-US" sz="2400" dirty="0"/>
          </a:p>
          <a:p>
            <a:pPr>
              <a:buFont typeface="Wingdings" charset="2"/>
              <a:buChar char="ü"/>
            </a:pPr>
            <a:r>
              <a:rPr lang="en-US" sz="2400" dirty="0" smtClean="0"/>
              <a:t>Records </a:t>
            </a:r>
            <a:r>
              <a:rPr lang="en-US" sz="2400" dirty="0"/>
              <a:t>vs. </a:t>
            </a:r>
            <a:r>
              <a:rPr lang="en-US" sz="2400" dirty="0" smtClean="0"/>
              <a:t>Rows</a:t>
            </a:r>
          </a:p>
          <a:p>
            <a:pPr>
              <a:buFont typeface="Wingdings" charset="2"/>
              <a:buChar char="ü"/>
            </a:pPr>
            <a:endParaRPr lang="en-US" sz="2400" dirty="0" smtClean="0"/>
          </a:p>
          <a:p>
            <a:pPr>
              <a:buFont typeface="Wingdings" charset="2"/>
              <a:buChar char="ü"/>
            </a:pPr>
            <a:r>
              <a:rPr lang="en-US" sz="2400" dirty="0" smtClean="0"/>
              <a:t>Exporting </a:t>
            </a:r>
            <a:r>
              <a:rPr lang="en-US" sz="2400" dirty="0"/>
              <a:t>your </a:t>
            </a:r>
            <a:r>
              <a:rPr lang="en-US" sz="2400" dirty="0" smtClean="0"/>
              <a:t>work (data/history in Excel/JSON</a:t>
            </a:r>
            <a:r>
              <a:rPr lang="en-US" sz="2400" dirty="0"/>
              <a:t>, etc.)</a:t>
            </a:r>
            <a:endParaRPr lang="en-US" sz="3600" dirty="0"/>
          </a:p>
          <a:p>
            <a:pPr>
              <a:buFont typeface="Wingdings" charset="2"/>
              <a:buChar char="ü"/>
            </a:pPr>
            <a:endParaRPr lang="en-US" sz="2400" dirty="0"/>
          </a:p>
          <a:p>
            <a:pPr>
              <a:buFont typeface="Wingdings" charset="2"/>
              <a:buChar char="ü"/>
            </a:pPr>
            <a:endParaRPr lang="en-US" sz="2400" dirty="0"/>
          </a:p>
        </p:txBody>
      </p:sp>
    </p:spTree>
    <p:extLst>
      <p:ext uri="{BB962C8B-B14F-4D97-AF65-F5344CB8AC3E}">
        <p14:creationId xmlns:p14="http://schemas.microsoft.com/office/powerpoint/2010/main" val="2689895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1" y="5779443"/>
            <a:ext cx="9143999" cy="461665"/>
          </a:xfrm>
          <a:prstGeom prst="rect">
            <a:avLst/>
          </a:prstGeom>
          <a:noFill/>
        </p:spPr>
        <p:txBody>
          <a:bodyPr wrap="square" rtlCol="0">
            <a:spAutoFit/>
          </a:bodyPr>
          <a:lstStyle/>
          <a:p>
            <a:pPr algn="ctr"/>
            <a:r>
              <a:rPr lang="en-US" sz="2400" b="1" dirty="0">
                <a:solidFill>
                  <a:schemeClr val="tx2"/>
                </a:solidFill>
              </a:rPr>
              <a:t>http://tinyurl.com/dc-openrefine-csv</a:t>
            </a:r>
          </a:p>
        </p:txBody>
      </p:sp>
      <p:sp>
        <p:nvSpPr>
          <p:cNvPr id="2" name="TextBox 1"/>
          <p:cNvSpPr txBox="1"/>
          <p:nvPr/>
        </p:nvSpPr>
        <p:spPr>
          <a:xfrm>
            <a:off x="1524001" y="225770"/>
            <a:ext cx="3750526" cy="584775"/>
          </a:xfrm>
          <a:prstGeom prst="rect">
            <a:avLst/>
          </a:prstGeom>
          <a:noFill/>
        </p:spPr>
        <p:txBody>
          <a:bodyPr wrap="square" rtlCol="0">
            <a:spAutoFit/>
          </a:bodyPr>
          <a:lstStyle/>
          <a:p>
            <a:r>
              <a:rPr lang="en-US" sz="3200" dirty="0" smtClean="0"/>
              <a:t>Locate the dataset</a:t>
            </a:r>
            <a:endParaRPr lang="en-US" sz="3200" dirty="0"/>
          </a:p>
        </p:txBody>
      </p:sp>
      <p:pic>
        <p:nvPicPr>
          <p:cNvPr id="5" name="Picture 4"/>
          <p:cNvPicPr>
            <a:picLocks noChangeAspect="1"/>
          </p:cNvPicPr>
          <p:nvPr/>
        </p:nvPicPr>
        <p:blipFill>
          <a:blip r:embed="rId3"/>
          <a:stretch>
            <a:fillRect/>
          </a:stretch>
        </p:blipFill>
        <p:spPr>
          <a:xfrm>
            <a:off x="367162" y="1474417"/>
            <a:ext cx="11315935" cy="3498415"/>
          </a:xfrm>
          <a:prstGeom prst="rect">
            <a:avLst/>
          </a:prstGeom>
        </p:spPr>
      </p:pic>
    </p:spTree>
    <p:extLst>
      <p:ext uri="{BB962C8B-B14F-4D97-AF65-F5344CB8AC3E}">
        <p14:creationId xmlns:p14="http://schemas.microsoft.com/office/powerpoint/2010/main" val="431935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zbase_IP_publications_2015Aug28 - Exc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80132"/>
            <a:ext cx="9926820" cy="5381762"/>
          </a:xfrm>
          <a:prstGeom prst="rect">
            <a:avLst/>
          </a:prstGeom>
        </p:spPr>
      </p:pic>
      <p:sp>
        <p:nvSpPr>
          <p:cNvPr id="4" name="TextBox 3"/>
          <p:cNvSpPr txBox="1"/>
          <p:nvPr/>
        </p:nvSpPr>
        <p:spPr>
          <a:xfrm>
            <a:off x="1524000" y="225770"/>
            <a:ext cx="4898065" cy="584775"/>
          </a:xfrm>
          <a:prstGeom prst="rect">
            <a:avLst/>
          </a:prstGeom>
          <a:noFill/>
        </p:spPr>
        <p:txBody>
          <a:bodyPr wrap="square" rtlCol="0">
            <a:spAutoFit/>
          </a:bodyPr>
          <a:lstStyle/>
          <a:p>
            <a:r>
              <a:rPr lang="en-US" sz="3200" dirty="0" smtClean="0"/>
              <a:t>Overview of </a:t>
            </a:r>
            <a:r>
              <a:rPr lang="en-US" sz="3200" smtClean="0"/>
              <a:t>the </a:t>
            </a:r>
            <a:r>
              <a:rPr lang="en-US" sz="3200"/>
              <a:t>D</a:t>
            </a:r>
            <a:r>
              <a:rPr lang="en-US" sz="3200" smtClean="0"/>
              <a:t>ataset</a:t>
            </a:r>
            <a:endParaRPr lang="en-US" sz="3200" dirty="0"/>
          </a:p>
        </p:txBody>
      </p:sp>
    </p:spTree>
    <p:extLst>
      <p:ext uri="{BB962C8B-B14F-4D97-AF65-F5344CB8AC3E}">
        <p14:creationId xmlns:p14="http://schemas.microsoft.com/office/powerpoint/2010/main" val="1038270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6044973"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557" y="1270000"/>
            <a:ext cx="7156445" cy="5415373"/>
          </a:xfrm>
          <a:prstGeom prst="rect">
            <a:avLst/>
          </a:prstGeom>
        </p:spPr>
      </p:pic>
      <p:cxnSp>
        <p:nvCxnSpPr>
          <p:cNvPr id="7" name="Straight Arrow Connector 6"/>
          <p:cNvCxnSpPr/>
          <p:nvPr/>
        </p:nvCxnSpPr>
        <p:spPr>
          <a:xfrm flipH="1" flipV="1">
            <a:off x="5491655" y="2228881"/>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6768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519" y="1270000"/>
            <a:ext cx="10058400" cy="5473039"/>
          </a:xfrm>
          <a:prstGeom prst="rect">
            <a:avLst/>
          </a:prstGeom>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7" name="Straight Arrow Connector 6"/>
          <p:cNvCxnSpPr/>
          <p:nvPr/>
        </p:nvCxnSpPr>
        <p:spPr>
          <a:xfrm>
            <a:off x="4372926" y="4461448"/>
            <a:ext cx="462843" cy="63809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859588" y="5485674"/>
            <a:ext cx="695530" cy="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537719" y="5485675"/>
            <a:ext cx="623691" cy="30233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537718" y="6069795"/>
            <a:ext cx="623691" cy="175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537717" y="6256732"/>
            <a:ext cx="623691" cy="175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540409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OpenRefine">
      <a:dk1>
        <a:srgbClr val="3C535D"/>
      </a:dk1>
      <a:lt1>
        <a:srgbClr val="F0F4F5"/>
      </a:lt1>
      <a:dk2>
        <a:srgbClr val="547481"/>
      </a:dk2>
      <a:lt2>
        <a:srgbClr val="B7C8D0"/>
      </a:lt2>
      <a:accent1>
        <a:srgbClr val="547481"/>
      </a:accent1>
      <a:accent2>
        <a:srgbClr val="C5D3D9"/>
      </a:accent2>
      <a:accent3>
        <a:srgbClr val="E6B91E"/>
      </a:accent3>
      <a:accent4>
        <a:srgbClr val="E76618"/>
      </a:accent4>
      <a:accent5>
        <a:srgbClr val="C42F1A"/>
      </a:accent5>
      <a:accent6>
        <a:srgbClr val="918655"/>
      </a:accent6>
      <a:hlink>
        <a:srgbClr val="51707D"/>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2270</TotalTime>
  <Words>4796</Words>
  <Application>Microsoft Macintosh PowerPoint</Application>
  <PresentationFormat>Widescreen</PresentationFormat>
  <Paragraphs>392</Paragraphs>
  <Slides>42</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vt:lpstr>
      <vt:lpstr>ＭＳ Ｐゴシック</vt:lpstr>
      <vt:lpstr>Trebuchet MS</vt:lpstr>
      <vt:lpstr>Wingdings</vt:lpstr>
      <vt:lpstr>Wingdings 3</vt:lpstr>
      <vt:lpstr>Arial</vt:lpstr>
      <vt:lpstr>Facet</vt:lpstr>
      <vt:lpstr>Humanities Data Programming Workshop - Data Cleaning Using OpenRefine</vt:lpstr>
      <vt:lpstr>To get started:</vt:lpstr>
      <vt:lpstr>PowerPoint Presentation</vt:lpstr>
      <vt:lpstr>as a Discovery Tool</vt:lpstr>
      <vt:lpstr>Demonstrating OpenRefine</vt:lpstr>
      <vt:lpstr>PowerPoint Presentation</vt:lpstr>
      <vt:lpstr>PowerPoint Presentation</vt:lpstr>
      <vt:lpstr>Creating a Project</vt:lpstr>
      <vt:lpstr>Creating a Project</vt:lpstr>
      <vt:lpstr>The Layout of OpenRefine</vt:lpstr>
      <vt:lpstr>Reordering and Removing Columns</vt:lpstr>
      <vt:lpstr>Reordering and Removing Columns</vt:lpstr>
      <vt:lpstr>Sorting Data</vt:lpstr>
      <vt:lpstr>Basic Normalization</vt:lpstr>
      <vt:lpstr>A Note on Tracking Project History</vt:lpstr>
      <vt:lpstr>Another Level of History: What exactly? Why? What for?</vt:lpstr>
      <vt:lpstr>Faceting and Clustering - Faceting</vt:lpstr>
      <vt:lpstr>Faceting and Clustering - Faceting</vt:lpstr>
      <vt:lpstr>Filters</vt:lpstr>
      <vt:lpstr>Faceting and Clustering – Clustering </vt:lpstr>
      <vt:lpstr>Faceting and Clustering -Clustering</vt:lpstr>
      <vt:lpstr>Kinds of Clustering</vt:lpstr>
      <vt:lpstr>Sub-clustering</vt:lpstr>
      <vt:lpstr>Sub-clustering</vt:lpstr>
      <vt:lpstr>Sub-clustering</vt:lpstr>
      <vt:lpstr>Sub-clustering</vt:lpstr>
      <vt:lpstr>Clustering Caveat</vt:lpstr>
      <vt:lpstr>Records vs. Rows</vt:lpstr>
      <vt:lpstr>Splitting into columns</vt:lpstr>
      <vt:lpstr>Multiple Values, Multiple Rows</vt:lpstr>
      <vt:lpstr>One Record, Multiple Rows</vt:lpstr>
      <vt:lpstr>Advanced Transformations</vt:lpstr>
      <vt:lpstr>Extracting History as Provenance</vt:lpstr>
      <vt:lpstr>Extracting History as Provenance</vt:lpstr>
      <vt:lpstr>Extracting History as Provenance</vt:lpstr>
      <vt:lpstr>Applying JSON to New Project</vt:lpstr>
      <vt:lpstr>Applying JSON to New Project</vt:lpstr>
      <vt:lpstr>Applying JSON to New Project</vt:lpstr>
      <vt:lpstr>Exporting Your Project</vt:lpstr>
      <vt:lpstr>Up to Now…</vt:lpstr>
      <vt:lpstr>Summary</vt:lpstr>
      <vt:lpstr>Further Resources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Lampron, Patricia Ann</dc:creator>
  <cp:lastModifiedBy>Zhang, Qian</cp:lastModifiedBy>
  <cp:revision>372</cp:revision>
  <cp:lastPrinted>2016-09-29T15:17:12Z</cp:lastPrinted>
  <dcterms:created xsi:type="dcterms:W3CDTF">2016-09-12T13:51:16Z</dcterms:created>
  <dcterms:modified xsi:type="dcterms:W3CDTF">2017-04-04T14:24:10Z</dcterms:modified>
</cp:coreProperties>
</file>